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118.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s/slide79.xml" ContentType="application/vnd.openxmlformats-officedocument.presentationml.slide+xml"/>
  <Override PartName="/ppt/slides/slide109.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122"/>
  </p:notes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69" r:id="rId15"/>
    <p:sldId id="272" r:id="rId16"/>
    <p:sldId id="273" r:id="rId17"/>
    <p:sldId id="274" r:id="rId18"/>
    <p:sldId id="275" r:id="rId19"/>
    <p:sldId id="270" r:id="rId20"/>
    <p:sldId id="271"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6" r:id="rId50"/>
    <p:sldId id="304"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 id="338" r:id="rId83"/>
    <p:sldId id="339" r:id="rId84"/>
    <p:sldId id="340" r:id="rId85"/>
    <p:sldId id="341" r:id="rId86"/>
    <p:sldId id="342" r:id="rId87"/>
    <p:sldId id="343" r:id="rId88"/>
    <p:sldId id="344" r:id="rId89"/>
    <p:sldId id="345" r:id="rId90"/>
    <p:sldId id="346" r:id="rId91"/>
    <p:sldId id="347" r:id="rId92"/>
    <p:sldId id="348" r:id="rId93"/>
    <p:sldId id="349" r:id="rId94"/>
    <p:sldId id="350" r:id="rId95"/>
    <p:sldId id="351" r:id="rId96"/>
    <p:sldId id="352" r:id="rId97"/>
    <p:sldId id="353" r:id="rId98"/>
    <p:sldId id="354" r:id="rId99"/>
    <p:sldId id="355" r:id="rId100"/>
    <p:sldId id="356" r:id="rId101"/>
    <p:sldId id="357" r:id="rId102"/>
    <p:sldId id="358" r:id="rId103"/>
    <p:sldId id="359" r:id="rId104"/>
    <p:sldId id="360" r:id="rId105"/>
    <p:sldId id="361" r:id="rId106"/>
    <p:sldId id="362" r:id="rId107"/>
    <p:sldId id="363" r:id="rId108"/>
    <p:sldId id="364" r:id="rId109"/>
    <p:sldId id="365" r:id="rId110"/>
    <p:sldId id="366" r:id="rId111"/>
    <p:sldId id="367" r:id="rId112"/>
    <p:sldId id="368" r:id="rId113"/>
    <p:sldId id="369" r:id="rId114"/>
    <p:sldId id="370" r:id="rId115"/>
    <p:sldId id="371" r:id="rId116"/>
    <p:sldId id="372" r:id="rId117"/>
    <p:sldId id="373" r:id="rId118"/>
    <p:sldId id="374" r:id="rId119"/>
    <p:sldId id="375" r:id="rId120"/>
    <p:sldId id="376" r:id="rId1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orisnik" initials="K" lastIdx="0"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commentAuthors" Target="commentAuthor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498D4B-B65E-4FF8-8EE7-F41FB95F8234}" type="datetimeFigureOut">
              <a:rPr lang="en-US" smtClean="0"/>
              <a:pPr/>
              <a:t>3/28/2020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8D407F-1ACE-4D03-9518-92FAB413481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B8D407F-1ACE-4D03-9518-92FAB413481C}" type="slidenum">
              <a:rPr lang="en-US" smtClean="0"/>
              <a:pPr/>
              <a:t>58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r-Cyrl-RS" dirty="0" smtClean="0"/>
              <a:t>- </a:t>
            </a:r>
            <a:endParaRPr lang="en-US" dirty="0"/>
          </a:p>
        </p:txBody>
      </p:sp>
      <p:sp>
        <p:nvSpPr>
          <p:cNvPr id="4" name="Slide Number Placeholder 3"/>
          <p:cNvSpPr>
            <a:spLocks noGrp="1"/>
          </p:cNvSpPr>
          <p:nvPr>
            <p:ph type="sldNum" sz="quarter" idx="10"/>
          </p:nvPr>
        </p:nvSpPr>
        <p:spPr/>
        <p:txBody>
          <a:bodyPr/>
          <a:lstStyle/>
          <a:p>
            <a:fld id="{CB8D407F-1ACE-4D03-9518-92FAB413481C}" type="slidenum">
              <a:rPr lang="en-US" smtClean="0"/>
              <a:pPr/>
              <a:t>105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3/28/2020</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3/28/2020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3/28/2020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3/28/2020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3/28/2020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3/28/2020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3/28/2020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3/28/2020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3/28/2020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3/28/2020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3/28/2020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3/28/2020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1"/>
            <a:ext cx="7772400" cy="2914650"/>
          </a:xfrm>
        </p:spPr>
        <p:txBody>
          <a:bodyPr>
            <a:normAutofit/>
          </a:bodyPr>
          <a:lstStyle/>
          <a:p>
            <a:pPr algn="ctr"/>
            <a:r>
              <a:rPr lang="sr-Cyrl-RS" sz="7200" dirty="0" smtClean="0">
                <a:effectLst/>
                <a:latin typeface="Times New Roman" pitchFamily="18" charset="0"/>
                <a:ea typeface="Tahoma" pitchFamily="34" charset="0"/>
                <a:cs typeface="Times New Roman" pitchFamily="18" charset="0"/>
              </a:rPr>
              <a:t>ОПШТА</a:t>
            </a:r>
            <a:r>
              <a:rPr lang="sr-Cyrl-RS" sz="7200" dirty="0" smtClean="0">
                <a:latin typeface="Times New Roman" pitchFamily="18" charset="0"/>
                <a:ea typeface="Tahoma" pitchFamily="34" charset="0"/>
                <a:cs typeface="Times New Roman" pitchFamily="18" charset="0"/>
              </a:rPr>
              <a:t> </a:t>
            </a:r>
            <a:r>
              <a:rPr lang="sr-Cyrl-RS" sz="7200" dirty="0" smtClean="0">
                <a:effectLst/>
                <a:latin typeface="Times New Roman" pitchFamily="18" charset="0"/>
                <a:ea typeface="Tahoma" pitchFamily="34" charset="0"/>
                <a:cs typeface="Times New Roman" pitchFamily="18" charset="0"/>
              </a:rPr>
              <a:t>ПРАВНА</a:t>
            </a:r>
            <a:r>
              <a:rPr lang="sr-Cyrl-RS" sz="7200" dirty="0" smtClean="0">
                <a:latin typeface="Times New Roman" pitchFamily="18" charset="0"/>
                <a:ea typeface="Tahoma" pitchFamily="34" charset="0"/>
                <a:cs typeface="Times New Roman" pitchFamily="18" charset="0"/>
              </a:rPr>
              <a:t> </a:t>
            </a:r>
            <a:r>
              <a:rPr lang="sr-Cyrl-RS" sz="7200" dirty="0" smtClean="0">
                <a:effectLst/>
                <a:latin typeface="Times New Roman" pitchFamily="18" charset="0"/>
                <a:ea typeface="Tahoma" pitchFamily="34" charset="0"/>
                <a:cs typeface="Times New Roman" pitchFamily="18" charset="0"/>
              </a:rPr>
              <a:t>ИСТОРИЈА</a:t>
            </a:r>
            <a:endParaRPr lang="en-US" sz="7200" dirty="0">
              <a:effectLst/>
              <a:latin typeface="Times New Roman" pitchFamily="18" charset="0"/>
              <a:ea typeface="Tahoma" pitchFamily="34" charset="0"/>
              <a:cs typeface="Times New Roman" pitchFamily="18" charset="0"/>
            </a:endParaRPr>
          </a:p>
        </p:txBody>
      </p:sp>
      <p:sp>
        <p:nvSpPr>
          <p:cNvPr id="3" name="Subtitle 2"/>
          <p:cNvSpPr>
            <a:spLocks noGrp="1"/>
          </p:cNvSpPr>
          <p:nvPr>
            <p:ph type="subTitle" idx="1"/>
          </p:nvPr>
        </p:nvSpPr>
        <p:spPr>
          <a:xfrm>
            <a:off x="1371600" y="4343400"/>
            <a:ext cx="6400800" cy="1295400"/>
          </a:xfrm>
        </p:spPr>
        <p:txBody>
          <a:bodyPr>
            <a:normAutofit/>
          </a:bodyPr>
          <a:lstStyle/>
          <a:p>
            <a:pPr algn="ctr"/>
            <a:r>
              <a:rPr lang="sr-Cyrl-RS" sz="3200" dirty="0" smtClean="0">
                <a:latin typeface="Times New Roman" pitchFamily="18" charset="0"/>
                <a:cs typeface="Times New Roman" pitchFamily="18" charset="0"/>
              </a:rPr>
              <a:t>ДОЦ. ДР САЊА САВИЋ</a:t>
            </a:r>
            <a:endParaRPr lang="en-US" sz="3200"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ПРОНАЛАЗАК ХАМУРАБИЈЕВОГ ЗАКОНИКА</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92500"/>
          </a:bodyPr>
          <a:lstStyle/>
          <a:p>
            <a:pPr algn="just"/>
            <a:r>
              <a:rPr lang="sr-Cyrl-RS" sz="2400" dirty="0" smtClean="0">
                <a:latin typeface="Times New Roman" pitchFamily="18" charset="0"/>
                <a:cs typeface="Times New Roman" pitchFamily="18" charset="0"/>
              </a:rPr>
              <a:t>Пронађен је 1901. године у Сузи (данашњи Иран), чува се у Лувру</a:t>
            </a:r>
          </a:p>
          <a:p>
            <a:pPr algn="just"/>
            <a:r>
              <a:rPr lang="sr-Cyrl-RS" sz="2400" dirty="0" smtClean="0">
                <a:latin typeface="Times New Roman" pitchFamily="18" charset="0"/>
                <a:cs typeface="Times New Roman" pitchFamily="18" charset="0"/>
              </a:rPr>
              <a:t>Исписан је на црном каменом стубу високом преко два метра</a:t>
            </a:r>
          </a:p>
          <a:p>
            <a:pPr algn="just"/>
            <a:r>
              <a:rPr lang="sr-Cyrl-RS" sz="2400" dirty="0" smtClean="0">
                <a:latin typeface="Times New Roman" pitchFamily="18" charset="0"/>
                <a:cs typeface="Times New Roman" pitchFamily="18" charset="0"/>
              </a:rPr>
              <a:t>Прописи су уклесани на предњој и задњој страни. Има 282 прописа, али због оштећења стене недостаје 35 чланова (66-100). Њихова реконструкција је извршена на основу одломака са других пронађених стена (стела)</a:t>
            </a:r>
          </a:p>
          <a:p>
            <a:pPr algn="just"/>
            <a:r>
              <a:rPr lang="sr-Cyrl-RS" sz="2400" dirty="0" smtClean="0">
                <a:latin typeface="Times New Roman" pitchFamily="18" charset="0"/>
                <a:cs typeface="Times New Roman" pitchFamily="18" charset="0"/>
              </a:rPr>
              <a:t>На врху предње стране се налази рељеф који приказује Хамурабија како стоји пред богом правде Шамашом који му предаје законик</a:t>
            </a:r>
          </a:p>
          <a:p>
            <a:pPr algn="just"/>
            <a:r>
              <a:rPr lang="sr-Cyrl-RS" sz="2400" dirty="0" smtClean="0">
                <a:latin typeface="Times New Roman" pitchFamily="18" charset="0"/>
                <a:cs typeface="Times New Roman" pitchFamily="18" charset="0"/>
              </a:rPr>
              <a:t>Текст законика је на стелама био изложен на јавним местима у важнијим градовима широм земље како би се народ могао упознати са прописима</a:t>
            </a: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АУСТРИЈСКИ ГРАЂАНСКИ ЗАКОНИК</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85000" lnSpcReduction="20000"/>
          </a:bodyPr>
          <a:lstStyle/>
          <a:p>
            <a:pPr algn="just"/>
            <a:r>
              <a:rPr lang="sr-Cyrl-RS" sz="2400" dirty="0" smtClean="0">
                <a:latin typeface="Times New Roman" pitchFamily="18" charset="0"/>
                <a:cs typeface="Times New Roman" pitchFamily="18" charset="0"/>
              </a:rPr>
              <a:t>Марија Терезија је формирала прву комисију чији је задатак био да састави зборник грађанског права</a:t>
            </a:r>
          </a:p>
          <a:p>
            <a:pPr algn="just"/>
            <a:r>
              <a:rPr lang="en-US" sz="2400" dirty="0" smtClean="0">
                <a:latin typeface="Times New Roman" pitchFamily="18" charset="0"/>
                <a:cs typeface="Times New Roman" pitchFamily="18" charset="0"/>
              </a:rPr>
              <a:t>C</a:t>
            </a:r>
            <a:r>
              <a:rPr lang="sr-Latn-RS" sz="2400" dirty="0" smtClean="0">
                <a:latin typeface="Times New Roman" pitchFamily="18" charset="0"/>
                <a:cs typeface="Times New Roman" pitchFamily="18" charset="0"/>
              </a:rPr>
              <a:t>odex Theresianus </a:t>
            </a:r>
            <a:r>
              <a:rPr lang="sr-Cyrl-RS" sz="2400" dirty="0" smtClean="0">
                <a:latin typeface="Times New Roman" pitchFamily="18" charset="0"/>
                <a:cs typeface="Times New Roman" pitchFamily="18" charset="0"/>
              </a:rPr>
              <a:t>је настао 1766. године, али га царица није прихватила због тога што је био преобиман и нејасан</a:t>
            </a:r>
          </a:p>
          <a:p>
            <a:pPr algn="just"/>
            <a:r>
              <a:rPr lang="sr-Cyrl-RS" sz="2400" dirty="0" smtClean="0">
                <a:latin typeface="Times New Roman" pitchFamily="18" charset="0"/>
                <a:cs typeface="Times New Roman" pitchFamily="18" charset="0"/>
              </a:rPr>
              <a:t>Рад на кодификацији је настављен и за време владавине њеног сина Јосифа ІІ, што је за резултат имало објављивање тзв. Јозефинског кодекса који је представљао скраћену и нешто јаснију верзију нацрта законика, а обухватао је само материју о лицима</a:t>
            </a:r>
          </a:p>
          <a:p>
            <a:pPr algn="just"/>
            <a:r>
              <a:rPr lang="sr-Cyrl-RS" sz="2400" dirty="0" smtClean="0">
                <a:latin typeface="Times New Roman" pitchFamily="18" charset="0"/>
                <a:cs typeface="Times New Roman" pitchFamily="18" charset="0"/>
              </a:rPr>
              <a:t>Франц ІІ је 1801. године формирао нову комисију на чијем челу се нашао професор природног права Франц фон Цајлер. Комисија је радила на кодификацији 10 година</a:t>
            </a:r>
          </a:p>
          <a:p>
            <a:pPr algn="just"/>
            <a:r>
              <a:rPr lang="sr-Cyrl-RS" sz="2400" dirty="0" smtClean="0">
                <a:latin typeface="Times New Roman" pitchFamily="18" charset="0"/>
                <a:cs typeface="Times New Roman" pitchFamily="18" charset="0"/>
              </a:rPr>
              <a:t>Општи грађански законик (АБГБ) је објављен 1811. године и имао је 1502 параграфа (увод и три дела)</a:t>
            </a:r>
          </a:p>
          <a:p>
            <a:pPr algn="just"/>
            <a:r>
              <a:rPr lang="sr-Cyrl-RS" sz="2400" dirty="0" smtClean="0">
                <a:latin typeface="Times New Roman" pitchFamily="18" charset="0"/>
                <a:cs typeface="Times New Roman" pitchFamily="18" charset="0"/>
              </a:rPr>
              <a:t>Извори су римско право, природно право, канонско право, опште немачко право и партикуларно право појединих покрајина</a:t>
            </a:r>
          </a:p>
          <a:p>
            <a:pPr algn="just"/>
            <a:r>
              <a:rPr lang="sr-Cyrl-RS" sz="2400" dirty="0" smtClean="0">
                <a:latin typeface="Times New Roman" pitchFamily="18" charset="0"/>
                <a:cs typeface="Times New Roman" pitchFamily="18" charset="0"/>
              </a:rPr>
              <a:t>Стил је јасан и разумљив, али има доста правних празнина (због чега је био често новелиран)</a:t>
            </a:r>
            <a:endParaRPr lang="en-US" sz="2400" dirty="0">
              <a:latin typeface="Times New Roman" pitchFamily="18" charset="0"/>
              <a:cs typeface="Times New Roman" pitchFamily="18" charset="0"/>
            </a:endParaRP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НЕМАЧКИ ГРАЂАНСКИ ЗАКОНИК</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85000" lnSpcReduction="20000"/>
          </a:bodyPr>
          <a:lstStyle/>
          <a:p>
            <a:pPr algn="just"/>
            <a:r>
              <a:rPr lang="sr-Cyrl-RS" sz="2400" dirty="0" smtClean="0">
                <a:latin typeface="Times New Roman" pitchFamily="18" charset="0"/>
                <a:cs typeface="Times New Roman" pitchFamily="18" charset="0"/>
              </a:rPr>
              <a:t>Разлози за немачко “кашњење” у кодификаторском раду: касно стварање јединствене националне немачке државе (тек 1871. године) и теоријски разлози (Савињијев утицај)</a:t>
            </a:r>
          </a:p>
          <a:p>
            <a:pPr algn="just"/>
            <a:r>
              <a:rPr lang="sr-Cyrl-RS" sz="2400" dirty="0" smtClean="0">
                <a:latin typeface="Times New Roman" pitchFamily="18" charset="0"/>
                <a:cs typeface="Times New Roman" pitchFamily="18" charset="0"/>
              </a:rPr>
              <a:t>После уједињења рад на кодификацији се одвијао кроз две фазе</a:t>
            </a:r>
          </a:p>
          <a:p>
            <a:pPr algn="just"/>
            <a:r>
              <a:rPr lang="sr-Cyrl-RS" sz="2400" dirty="0" smtClean="0">
                <a:latin typeface="Times New Roman" pitchFamily="18" charset="0"/>
                <a:cs typeface="Times New Roman" pitchFamily="18" charset="0"/>
              </a:rPr>
              <a:t>На првом пријекту се радило 13 година и нацрт је завршен 1887. године. Примедбе – сувише се ослања на римско право, нејасан, апстрактан стил изражавања</a:t>
            </a:r>
          </a:p>
          <a:p>
            <a:pPr algn="just"/>
            <a:r>
              <a:rPr lang="sr-Cyrl-RS" sz="2400" dirty="0" smtClean="0">
                <a:latin typeface="Times New Roman" pitchFamily="18" charset="0"/>
                <a:cs typeface="Times New Roman" pitchFamily="18" charset="0"/>
              </a:rPr>
              <a:t>Друга комисија је формирана 1890. године и њен задатак је био да равидира први нацрт у складу са примедбама. Овај нацрт је усвојен 1896. године, а предвиђено је да ће на снагу ступити 1. јануара 1900. године</a:t>
            </a:r>
          </a:p>
          <a:p>
            <a:pPr algn="just"/>
            <a:r>
              <a:rPr lang="sr-Cyrl-RS" sz="2400" dirty="0" smtClean="0">
                <a:latin typeface="Times New Roman" pitchFamily="18" charset="0"/>
                <a:cs typeface="Times New Roman" pitchFamily="18" charset="0"/>
              </a:rPr>
              <a:t>Законик има 2385 чланова, стил и језик су компликовани и нејасни</a:t>
            </a:r>
          </a:p>
          <a:p>
            <a:pPr algn="just"/>
            <a:r>
              <a:rPr lang="sr-Cyrl-RS" sz="2400" dirty="0" smtClean="0">
                <a:latin typeface="Times New Roman" pitchFamily="18" charset="0"/>
                <a:cs typeface="Times New Roman" pitchFamily="18" charset="0"/>
              </a:rPr>
              <a:t>Права књига садржи </a:t>
            </a:r>
            <a:r>
              <a:rPr lang="sr-Cyrl-RS" sz="2400" smtClean="0">
                <a:latin typeface="Times New Roman" pitchFamily="18" charset="0"/>
                <a:cs typeface="Times New Roman" pitchFamily="18" charset="0"/>
              </a:rPr>
              <a:t>општи део (основни појмови и институти приватног права), </a:t>
            </a:r>
            <a:r>
              <a:rPr lang="sr-Cyrl-RS" sz="2400" dirty="0" smtClean="0">
                <a:latin typeface="Times New Roman" pitchFamily="18" charset="0"/>
                <a:cs typeface="Times New Roman" pitchFamily="18" charset="0"/>
              </a:rPr>
              <a:t>друга облигационо, трећа стварно, четврта породично, пета наследно и шеста међународно приватно право</a:t>
            </a:r>
          </a:p>
          <a:p>
            <a:pPr algn="just"/>
            <a:r>
              <a:rPr lang="sr-Cyrl-RS" sz="2400" dirty="0" smtClean="0">
                <a:latin typeface="Times New Roman" pitchFamily="18" charset="0"/>
                <a:cs typeface="Times New Roman" pitchFamily="18" charset="0"/>
              </a:rPr>
              <a:t>Послужио је као узор за доношење грађанских законика у бројним земљама: Јапан, Бразил, Грчка...</a:t>
            </a:r>
            <a:endParaRPr lang="en-US" sz="2400" dirty="0">
              <a:latin typeface="Times New Roman" pitchFamily="18" charset="0"/>
              <a:cs typeface="Times New Roman" pitchFamily="18" charset="0"/>
            </a:endParaRP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algn="ctr"/>
            <a:r>
              <a:rPr lang="sr-Cyrl-RS" dirty="0" smtClean="0">
                <a:effectLst/>
                <a:latin typeface="Times New Roman" pitchFamily="18" charset="0"/>
                <a:cs typeface="Times New Roman" pitchFamily="18" charset="0"/>
              </a:rPr>
              <a:t>УСТАВ ИЗ 1848. ГОДИНЕ</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92500" lnSpcReduction="20000"/>
          </a:bodyPr>
          <a:lstStyle/>
          <a:p>
            <a:pPr algn="just"/>
            <a:r>
              <a:rPr lang="sr-Cyrl-RS" sz="2400" dirty="0" smtClean="0">
                <a:latin typeface="Times New Roman" pitchFamily="18" charset="0"/>
                <a:cs typeface="Times New Roman" pitchFamily="18" charset="0"/>
              </a:rPr>
              <a:t>Швајцарска је федерална република</a:t>
            </a:r>
          </a:p>
          <a:p>
            <a:pPr algn="just"/>
            <a:r>
              <a:rPr lang="sr-Cyrl-RS" sz="2400" dirty="0" smtClean="0">
                <a:latin typeface="Times New Roman" pitchFamily="18" charset="0"/>
                <a:cs typeface="Times New Roman" pitchFamily="18" charset="0"/>
              </a:rPr>
              <a:t>Скупштински систем власти</a:t>
            </a:r>
          </a:p>
          <a:p>
            <a:pPr algn="just"/>
            <a:r>
              <a:rPr lang="sr-Cyrl-RS" sz="2400" dirty="0" smtClean="0">
                <a:latin typeface="Times New Roman" pitchFamily="18" charset="0"/>
                <a:cs typeface="Times New Roman" pitchFamily="18" charset="0"/>
              </a:rPr>
              <a:t>Савезна скупштина је највиши орган власти и састоји се из два дома: Национално веће и Веће кантона. Оба дома заседају у исто време, а важније одлуке доносе се на заједничким седницама</a:t>
            </a:r>
          </a:p>
          <a:p>
            <a:pPr algn="just"/>
            <a:r>
              <a:rPr lang="sr-Cyrl-RS" sz="2400" dirty="0" smtClean="0">
                <a:latin typeface="Times New Roman" pitchFamily="18" charset="0"/>
                <a:cs typeface="Times New Roman" pitchFamily="18" charset="0"/>
              </a:rPr>
              <a:t>Национално веће чине представници кантона сразмерно броју становника (од уставне ревизије 1962. године има 200 посланика) и бирају се на период од 4 године</a:t>
            </a:r>
          </a:p>
          <a:p>
            <a:pPr algn="just"/>
            <a:r>
              <a:rPr lang="sr-Cyrl-RS" sz="2400" dirty="0" smtClean="0">
                <a:latin typeface="Times New Roman" pitchFamily="18" charset="0"/>
                <a:cs typeface="Times New Roman" pitchFamily="18" charset="0"/>
              </a:rPr>
              <a:t>Веће кантона чине по два представника сваког кантона и 1 представник полу-кантона (46 представника)</a:t>
            </a:r>
          </a:p>
          <a:p>
            <a:pPr algn="just"/>
            <a:r>
              <a:rPr lang="sr-Cyrl-RS" sz="2400" dirty="0" smtClean="0">
                <a:latin typeface="Times New Roman" pitchFamily="18" charset="0"/>
                <a:cs typeface="Times New Roman" pitchFamily="18" charset="0"/>
              </a:rPr>
              <a:t>Савезно веће је извршни орган (колективни шеф државе), има 7 чланова које бира Савезна скупштина</a:t>
            </a:r>
          </a:p>
          <a:p>
            <a:pPr algn="just"/>
            <a:r>
              <a:rPr lang="sr-Cyrl-RS" sz="2400" dirty="0" smtClean="0">
                <a:latin typeface="Times New Roman" pitchFamily="18" charset="0"/>
                <a:cs typeface="Times New Roman" pitchFamily="18" charset="0"/>
              </a:rPr>
              <a:t>Савезни суд је установљен тек уставном ревизијом из 1874. године и има 30 судија</a:t>
            </a:r>
            <a:endParaRPr lang="en-US" sz="2400" dirty="0">
              <a:latin typeface="Times New Roman" pitchFamily="18" charset="0"/>
              <a:cs typeface="Times New Roman" pitchFamily="18" charset="0"/>
            </a:endParaRP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ШВАЈЦАРСКИ ГРАЂАНСКИ ЗАКОНИК</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a:bodyPr>
          <a:lstStyle/>
          <a:p>
            <a:pPr algn="just"/>
            <a:r>
              <a:rPr lang="sr-Cyrl-RS" sz="2400" dirty="0" smtClean="0">
                <a:latin typeface="Times New Roman" pitchFamily="18" charset="0"/>
                <a:cs typeface="Times New Roman" pitchFamily="18" charset="0"/>
              </a:rPr>
              <a:t>Законик је усвојен 1907. године, а ступио је на снагу 1912. године (ЗГБ)</a:t>
            </a:r>
          </a:p>
          <a:p>
            <a:pPr algn="just"/>
            <a:r>
              <a:rPr lang="sr-Cyrl-RS" sz="2400" dirty="0" smtClean="0">
                <a:latin typeface="Times New Roman" pitchFamily="18" charset="0"/>
                <a:cs typeface="Times New Roman" pitchFamily="18" charset="0"/>
              </a:rPr>
              <a:t>Еуген Хубер</a:t>
            </a:r>
          </a:p>
          <a:p>
            <a:pPr algn="just"/>
            <a:r>
              <a:rPr lang="sr-Cyrl-RS" sz="2400" dirty="0" smtClean="0">
                <a:latin typeface="Times New Roman" pitchFamily="18" charset="0"/>
                <a:cs typeface="Times New Roman" pitchFamily="18" charset="0"/>
              </a:rPr>
              <a:t>Законик има 1500 чланова</a:t>
            </a:r>
          </a:p>
          <a:p>
            <a:pPr algn="just"/>
            <a:r>
              <a:rPr lang="sr-Cyrl-RS" sz="2400" dirty="0" smtClean="0">
                <a:latin typeface="Times New Roman" pitchFamily="18" charset="0"/>
                <a:cs typeface="Times New Roman" pitchFamily="18" charset="0"/>
              </a:rPr>
              <a:t>Језик и стил Законика су јасни и једноставни</a:t>
            </a:r>
          </a:p>
          <a:p>
            <a:pPr algn="just"/>
            <a:r>
              <a:rPr lang="sr-Cyrl-RS" sz="2400" dirty="0" smtClean="0">
                <a:latin typeface="Times New Roman" pitchFamily="18" charset="0"/>
                <a:cs typeface="Times New Roman" pitchFamily="18" charset="0"/>
              </a:rPr>
              <a:t>Састоји се од четири дела (нема општи део) – статусно право, породично право, наслеђивање и својина</a:t>
            </a:r>
          </a:p>
          <a:p>
            <a:pPr algn="just"/>
            <a:r>
              <a:rPr lang="sr-Cyrl-RS" sz="2400" dirty="0" smtClean="0">
                <a:latin typeface="Times New Roman" pitchFamily="18" charset="0"/>
                <a:cs typeface="Times New Roman" pitchFamily="18" charset="0"/>
              </a:rPr>
              <a:t>Пету целину сачињавају облигације (које су регулисане Закоником о облигацијама из 1881. </a:t>
            </a:r>
            <a:r>
              <a:rPr lang="sr-Cyrl-RS" sz="2400" smtClean="0">
                <a:latin typeface="Times New Roman" pitchFamily="18" charset="0"/>
                <a:cs typeface="Times New Roman" pitchFamily="18" charset="0"/>
              </a:rPr>
              <a:t>године) </a:t>
            </a:r>
            <a:r>
              <a:rPr lang="sr-Cyrl-RS" sz="2400" dirty="0" smtClean="0">
                <a:latin typeface="Times New Roman" pitchFamily="18" charset="0"/>
                <a:cs typeface="Times New Roman" pitchFamily="18" charset="0"/>
              </a:rPr>
              <a:t>и трговачко право</a:t>
            </a:r>
          </a:p>
          <a:p>
            <a:pPr algn="just"/>
            <a:r>
              <a:rPr lang="sr-Cyrl-RS" sz="2400" dirty="0" smtClean="0">
                <a:latin typeface="Times New Roman" pitchFamily="18" charset="0"/>
                <a:cs typeface="Times New Roman" pitchFamily="18" charset="0"/>
              </a:rPr>
              <a:t>Има доста правних празнина</a:t>
            </a:r>
          </a:p>
          <a:p>
            <a:pPr algn="just"/>
            <a:endParaRPr lang="en-US" sz="2400" dirty="0">
              <a:latin typeface="Times New Roman" pitchFamily="18" charset="0"/>
              <a:cs typeface="Times New Roman" pitchFamily="18" charset="0"/>
            </a:endParaRP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УСТАВНИ АКТИ МОДЕРНЕ ЕНГЛЕСКЕ</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a:bodyPr>
          <a:lstStyle/>
          <a:p>
            <a:pPr algn="just"/>
            <a:r>
              <a:rPr lang="sr-Cyrl-RS" sz="2400" dirty="0" smtClean="0">
                <a:latin typeface="Times New Roman" pitchFamily="18" charset="0"/>
                <a:cs typeface="Times New Roman" pitchFamily="18" charset="0"/>
              </a:rPr>
              <a:t>Бил о правима из 1689. године – установљавају се људска права, краљу се ускраћује право да доноси или укида законе без сагласности парламента, предвиђају се слободни избори и обавеза да се парламент редовно сазива, установљава се имунитет посланика</a:t>
            </a:r>
          </a:p>
          <a:p>
            <a:pPr algn="just"/>
            <a:r>
              <a:rPr lang="sr-Cyrl-RS" sz="2400" dirty="0" smtClean="0">
                <a:latin typeface="Times New Roman" pitchFamily="18" charset="0"/>
                <a:cs typeface="Times New Roman" pitchFamily="18" charset="0"/>
              </a:rPr>
              <a:t>Акт о престолонаслеђу из 1701. године – наслеђивање прстола, сталност судија, импичмент, установа премапотписа</a:t>
            </a:r>
          </a:p>
          <a:p>
            <a:pPr algn="just"/>
            <a:r>
              <a:rPr lang="sr-Cyrl-RS" sz="2400" dirty="0" smtClean="0">
                <a:latin typeface="Times New Roman" pitchFamily="18" charset="0"/>
                <a:cs typeface="Times New Roman" pitchFamily="18" charset="0"/>
              </a:rPr>
              <a:t>Краљ</a:t>
            </a:r>
          </a:p>
          <a:p>
            <a:pPr algn="just"/>
            <a:r>
              <a:rPr lang="sr-Cyrl-RS" sz="2400" dirty="0" smtClean="0">
                <a:latin typeface="Times New Roman" pitchFamily="18" charset="0"/>
                <a:cs typeface="Times New Roman" pitchFamily="18" charset="0"/>
              </a:rPr>
              <a:t>Кабинет министара</a:t>
            </a:r>
          </a:p>
          <a:p>
            <a:pPr algn="just"/>
            <a:r>
              <a:rPr lang="sr-Cyrl-RS" sz="2400" dirty="0" smtClean="0">
                <a:latin typeface="Times New Roman" pitchFamily="18" charset="0"/>
                <a:cs typeface="Times New Roman" pitchFamily="18" charset="0"/>
              </a:rPr>
              <a:t>Парламент</a:t>
            </a:r>
            <a:endParaRPr lang="en-US" sz="2400" dirty="0">
              <a:latin typeface="Times New Roman" pitchFamily="18" charset="0"/>
              <a:cs typeface="Times New Roman" pitchFamily="18" charset="0"/>
            </a:endParaRP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a:bodyPr>
          <a:lstStyle/>
          <a:p>
            <a:pPr algn="ctr"/>
            <a:r>
              <a:rPr lang="sr-Cyrl-RS" sz="3200" dirty="0" smtClean="0">
                <a:effectLst/>
                <a:latin typeface="Times New Roman" pitchFamily="18" charset="0"/>
                <a:cs typeface="Times New Roman" pitchFamily="18" charset="0"/>
              </a:rPr>
              <a:t>ПРАВНО-ПОЛИТИЧКИ ДОКУМЕНТИ АМЕРИЧКЕ РЕВОЛУЦИЈЕ</a:t>
            </a:r>
            <a:endParaRPr lang="en-US" sz="3200"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92500"/>
          </a:bodyPr>
          <a:lstStyle/>
          <a:p>
            <a:pPr algn="just"/>
            <a:r>
              <a:rPr lang="sr-Cyrl-RS" sz="2400" dirty="0" smtClean="0">
                <a:latin typeface="Times New Roman" pitchFamily="18" charset="0"/>
                <a:cs typeface="Times New Roman" pitchFamily="18" charset="0"/>
              </a:rPr>
              <a:t>Декларација о независности од 4. јула 1776. године – приликом њеног састављања Томас Џеферсон се ослањао на начела природног права (једнакост, равноправност, право на живот, слободу, срећу)</a:t>
            </a:r>
          </a:p>
          <a:p>
            <a:pPr algn="just"/>
            <a:r>
              <a:rPr lang="sr-Cyrl-RS" sz="2400" dirty="0" smtClean="0">
                <a:latin typeface="Times New Roman" pitchFamily="18" charset="0"/>
                <a:cs typeface="Times New Roman" pitchFamily="18" charset="0"/>
              </a:rPr>
              <a:t>Чланови конфедерације и трајна заједница (Чланци о конфедерацији) из 1777. године – уређени су односи између 13 независних држава (колонија), први пут је употребљен назив САД, свака чланица конфедерације је задржала своју самосталност (централна власт је имала мала овлаштења), основни заједнички орган власти је био Конгрес</a:t>
            </a:r>
          </a:p>
          <a:p>
            <a:pPr algn="just"/>
            <a:r>
              <a:rPr lang="sr-Cyrl-RS" sz="2400" dirty="0" smtClean="0">
                <a:latin typeface="Times New Roman" pitchFamily="18" charset="0"/>
                <a:cs typeface="Times New Roman" pitchFamily="18" charset="0"/>
              </a:rPr>
              <a:t>Због слабе конфедералне везе између држава чланица сазван је скуп у Филаделфији 1787. године, који је потом прерастао у Уставотворну скупштину</a:t>
            </a:r>
            <a:endParaRPr lang="en-US" sz="2400" dirty="0">
              <a:latin typeface="Times New Roman" pitchFamily="18" charset="0"/>
              <a:cs typeface="Times New Roman" pitchFamily="18" charset="0"/>
            </a:endParaRP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АМЕРИЧКИ УСТАВ ИЗ </a:t>
            </a:r>
            <a:br>
              <a:rPr lang="sr-Cyrl-RS" dirty="0" smtClean="0">
                <a:effectLst/>
                <a:latin typeface="Times New Roman" pitchFamily="18" charset="0"/>
                <a:cs typeface="Times New Roman" pitchFamily="18" charset="0"/>
              </a:rPr>
            </a:br>
            <a:r>
              <a:rPr lang="sr-Cyrl-RS" dirty="0" smtClean="0">
                <a:effectLst/>
                <a:latin typeface="Times New Roman" pitchFamily="18" charset="0"/>
                <a:cs typeface="Times New Roman" pitchFamily="18" charset="0"/>
              </a:rPr>
              <a:t>1787. ГОДИНЕ</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a:bodyPr>
          <a:lstStyle/>
          <a:p>
            <a:pPr algn="just"/>
            <a:r>
              <a:rPr lang="sr-Cyrl-RS" sz="2400" dirty="0" smtClean="0">
                <a:latin typeface="Times New Roman" pitchFamily="18" charset="0"/>
                <a:cs typeface="Times New Roman" pitchFamily="18" charset="0"/>
              </a:rPr>
              <a:t>Проблем представљања великих и малих држава (ставови Вирџиније, Њу Џерсија, Конектиката)</a:t>
            </a:r>
          </a:p>
          <a:p>
            <a:pPr algn="just"/>
            <a:r>
              <a:rPr lang="sr-Cyrl-RS" sz="2400" dirty="0" smtClean="0">
                <a:latin typeface="Times New Roman" pitchFamily="18" charset="0"/>
                <a:cs typeface="Times New Roman" pitchFamily="18" charset="0"/>
              </a:rPr>
              <a:t>Предлог Устава је усвојен у септембру 1787. године, а ступио је на снагу 1788. године</a:t>
            </a:r>
          </a:p>
          <a:p>
            <a:pPr algn="just"/>
            <a:r>
              <a:rPr lang="sr-Cyrl-RS" sz="2400" dirty="0" smtClean="0">
                <a:latin typeface="Times New Roman" pitchFamily="18" charset="0"/>
                <a:cs typeface="Times New Roman" pitchFamily="18" charset="0"/>
              </a:rPr>
              <a:t>Устав се састоји од 7 чланова</a:t>
            </a:r>
          </a:p>
          <a:p>
            <a:pPr algn="just"/>
            <a:r>
              <a:rPr lang="sr-Cyrl-RS" sz="2400" dirty="0" smtClean="0">
                <a:latin typeface="Times New Roman" pitchFamily="18" charset="0"/>
                <a:cs typeface="Times New Roman" pitchFamily="18" charset="0"/>
              </a:rPr>
              <a:t>Подела власти (под утицајем представника школе природног права Лока и Монтескјеа)</a:t>
            </a:r>
          </a:p>
          <a:p>
            <a:pPr algn="just"/>
            <a:r>
              <a:rPr lang="sr-Cyrl-RS" sz="2400" dirty="0" smtClean="0">
                <a:latin typeface="Times New Roman" pitchFamily="18" charset="0"/>
                <a:cs typeface="Times New Roman" pitchFamily="18" charset="0"/>
              </a:rPr>
              <a:t>Систем “провере и равнотеже”</a:t>
            </a:r>
            <a:endParaRPr lang="en-GB" sz="2400" dirty="0" smtClean="0">
              <a:latin typeface="Times New Roman" pitchFamily="18" charset="0"/>
              <a:cs typeface="Times New Roman" pitchFamily="18" charset="0"/>
            </a:endParaRPr>
          </a:p>
          <a:p>
            <a:pPr algn="just"/>
            <a:r>
              <a:rPr lang="sr-Cyrl-RS" sz="2400" dirty="0" smtClean="0">
                <a:latin typeface="Times New Roman" pitchFamily="18" charset="0"/>
                <a:cs typeface="Times New Roman" pitchFamily="18" charset="0"/>
              </a:rPr>
              <a:t>Конгрес</a:t>
            </a:r>
          </a:p>
          <a:p>
            <a:pPr algn="just"/>
            <a:r>
              <a:rPr lang="sr-Cyrl-RS" sz="2400" dirty="0" smtClean="0">
                <a:latin typeface="Times New Roman" pitchFamily="18" charset="0"/>
                <a:cs typeface="Times New Roman" pitchFamily="18" charset="0"/>
              </a:rPr>
              <a:t>Председник</a:t>
            </a:r>
          </a:p>
          <a:p>
            <a:pPr algn="just"/>
            <a:r>
              <a:rPr lang="sr-Cyrl-RS" sz="2400" dirty="0" smtClean="0">
                <a:latin typeface="Times New Roman" pitchFamily="18" charset="0"/>
                <a:cs typeface="Times New Roman" pitchFamily="18" charset="0"/>
              </a:rPr>
              <a:t>Врховни суд</a:t>
            </a:r>
            <a:endParaRPr lang="en-US" sz="2400" dirty="0">
              <a:latin typeface="Times New Roman" pitchFamily="18" charset="0"/>
              <a:cs typeface="Times New Roman" pitchFamily="18" charset="0"/>
            </a:endParaRP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algn="ctr"/>
            <a:r>
              <a:rPr lang="sr-Cyrl-RS" dirty="0" smtClean="0">
                <a:effectLst/>
                <a:latin typeface="Times New Roman" pitchFamily="18" charset="0"/>
                <a:cs typeface="Times New Roman" pitchFamily="18" charset="0"/>
              </a:rPr>
              <a:t>КОНГРЕС</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92500" lnSpcReduction="20000"/>
          </a:bodyPr>
          <a:lstStyle/>
          <a:p>
            <a:pPr algn="just"/>
            <a:r>
              <a:rPr lang="sr-Cyrl-RS" sz="2400" dirty="0" smtClean="0">
                <a:latin typeface="Times New Roman" pitchFamily="18" charset="0"/>
                <a:cs typeface="Times New Roman" pitchFamily="18" charset="0"/>
              </a:rPr>
              <a:t>Конгрес је законодавно тело, састоји се од два дома и на њега се односи први члан Устава</a:t>
            </a:r>
          </a:p>
          <a:p>
            <a:pPr algn="just"/>
            <a:r>
              <a:rPr lang="sr-Cyrl-RS" sz="2400" dirty="0" smtClean="0">
                <a:latin typeface="Times New Roman" pitchFamily="18" charset="0"/>
                <a:cs typeface="Times New Roman" pitchFamily="18" charset="0"/>
              </a:rPr>
              <a:t>Сенат чине по 2 сенатора из сваке државе чланице (укупно 100); бирају се непосредно; мандат је 6 година (сваке друге године се обнавља за 1/3 сенатора); могу бити поново бирани више пута; лице старије од 30 година које има држављанство САД најмање 9 година; седницама председава подпредседник САД односно лице које сенатори изаберу уместо њега</a:t>
            </a:r>
          </a:p>
          <a:p>
            <a:pPr algn="just"/>
            <a:r>
              <a:rPr lang="sr-Cyrl-RS" sz="2400" dirty="0" smtClean="0">
                <a:latin typeface="Times New Roman" pitchFamily="18" charset="0"/>
                <a:cs typeface="Times New Roman" pitchFamily="18" charset="0"/>
              </a:rPr>
              <a:t>Представнички дом чине грађани свих држава чији број зависи од броја становника одређене државе (од 1929. године 435 конгресмена); мандат је 2 године; могу бити бирани још једном; лице старије од 25 година које има држављанство САД најмање 7 година; седницама председава спикер</a:t>
            </a:r>
          </a:p>
          <a:p>
            <a:pPr algn="just"/>
            <a:r>
              <a:rPr lang="sr-Cyrl-RS" sz="2400" dirty="0" smtClean="0">
                <a:latin typeface="Times New Roman" pitchFamily="18" charset="0"/>
                <a:cs typeface="Times New Roman" pitchFamily="18" charset="0"/>
              </a:rPr>
              <a:t>Домови су равноправни у области законодавства, али у неким другим питањима Сенат има предност</a:t>
            </a:r>
          </a:p>
          <a:p>
            <a:pPr algn="just"/>
            <a:r>
              <a:rPr lang="sr-Cyrl-RS" sz="2400" dirty="0" smtClean="0">
                <a:latin typeface="Times New Roman" pitchFamily="18" charset="0"/>
                <a:cs typeface="Times New Roman" pitchFamily="18" charset="0"/>
              </a:rPr>
              <a:t>Поступак импичмента</a:t>
            </a:r>
          </a:p>
          <a:p>
            <a:pPr algn="just"/>
            <a:endParaRPr lang="en-US" sz="2400" dirty="0">
              <a:latin typeface="Times New Roman" pitchFamily="18" charset="0"/>
              <a:cs typeface="Times New Roman" pitchFamily="18" charset="0"/>
            </a:endParaRP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algn="ctr"/>
            <a:r>
              <a:rPr lang="sr-Cyrl-RS" dirty="0" smtClean="0">
                <a:effectLst/>
                <a:latin typeface="Times New Roman" pitchFamily="18" charset="0"/>
                <a:cs typeface="Times New Roman" pitchFamily="18" charset="0"/>
              </a:rPr>
              <a:t>ПРЕДСЕДНИК</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85000" lnSpcReduction="20000"/>
          </a:bodyPr>
          <a:lstStyle/>
          <a:p>
            <a:pPr algn="just"/>
            <a:r>
              <a:rPr lang="sr-Cyrl-RS" sz="2400" dirty="0" smtClean="0">
                <a:latin typeface="Times New Roman" pitchFamily="18" charset="0"/>
                <a:cs typeface="Times New Roman" pitchFamily="18" charset="0"/>
              </a:rPr>
              <a:t>Председник је шеф извршне власти и на њега се односи други члан Устава</a:t>
            </a:r>
          </a:p>
          <a:p>
            <a:pPr algn="just"/>
            <a:r>
              <a:rPr lang="sr-Cyrl-RS" sz="2400" dirty="0" smtClean="0">
                <a:latin typeface="Times New Roman" pitchFamily="18" charset="0"/>
                <a:cs typeface="Times New Roman" pitchFamily="18" charset="0"/>
              </a:rPr>
              <a:t>За председника може бити изабрано лице које је старије од 35 година и рођено је као држављанин САД</a:t>
            </a:r>
          </a:p>
          <a:p>
            <a:pPr algn="just"/>
            <a:r>
              <a:rPr lang="sr-Cyrl-RS" sz="2400" dirty="0" smtClean="0">
                <a:latin typeface="Times New Roman" pitchFamily="18" charset="0"/>
                <a:cs typeface="Times New Roman" pitchFamily="18" charset="0"/>
              </a:rPr>
              <a:t>Избор преко електора</a:t>
            </a:r>
          </a:p>
          <a:p>
            <a:pPr algn="just"/>
            <a:r>
              <a:rPr lang="sr-Cyrl-RS" sz="2400" dirty="0" smtClean="0">
                <a:latin typeface="Times New Roman" pitchFamily="18" charset="0"/>
                <a:cs typeface="Times New Roman" pitchFamily="18" charset="0"/>
              </a:rPr>
              <a:t>Мандат председника траје 4 године</a:t>
            </a:r>
          </a:p>
          <a:p>
            <a:pPr algn="just"/>
            <a:r>
              <a:rPr lang="sr-Cyrl-RS" sz="2400" dirty="0" smtClean="0">
                <a:latin typeface="Times New Roman" pitchFamily="18" charset="0"/>
                <a:cs typeface="Times New Roman" pitchFamily="18" charset="0"/>
              </a:rPr>
              <a:t>Подпредседник</a:t>
            </a:r>
          </a:p>
          <a:p>
            <a:pPr algn="just"/>
            <a:r>
              <a:rPr lang="sr-Cyrl-RS" sz="2400" dirty="0" smtClean="0">
                <a:latin typeface="Times New Roman" pitchFamily="18" charset="0"/>
                <a:cs typeface="Times New Roman" pitchFamily="18" charset="0"/>
              </a:rPr>
              <a:t>Департмани (највиши по рангу је државни секретар тј. шеф </a:t>
            </a:r>
            <a:r>
              <a:rPr lang="sr-Latn-RS" sz="2400" dirty="0" smtClean="0">
                <a:latin typeface="Times New Roman" pitchFamily="18" charset="0"/>
                <a:cs typeface="Times New Roman" pitchFamily="18" charset="0"/>
              </a:rPr>
              <a:t>State department)</a:t>
            </a:r>
            <a:endParaRPr lang="sr-Cyrl-RS" sz="2400" dirty="0" smtClean="0">
              <a:latin typeface="Times New Roman" pitchFamily="18" charset="0"/>
              <a:cs typeface="Times New Roman" pitchFamily="18" charset="0"/>
            </a:endParaRPr>
          </a:p>
          <a:p>
            <a:pPr algn="just"/>
            <a:r>
              <a:rPr lang="sr-Cyrl-RS" sz="2400" dirty="0" smtClean="0">
                <a:latin typeface="Times New Roman" pitchFamily="18" charset="0"/>
                <a:cs typeface="Times New Roman" pitchFamily="18" charset="0"/>
              </a:rPr>
              <a:t>Суспензивни вето (предлог може постати закон само ако приликом новог одлучивања добије 2/3 већину у оба дома), џепни вето (предлог закон мора поново проћи целокупну процедуру од почетка)</a:t>
            </a:r>
          </a:p>
          <a:p>
            <a:pPr algn="just"/>
            <a:r>
              <a:rPr lang="sr-Cyrl-RS" sz="2400" dirty="0" smtClean="0">
                <a:latin typeface="Times New Roman" pitchFamily="18" charset="0"/>
                <a:cs typeface="Times New Roman" pitchFamily="18" charset="0"/>
              </a:rPr>
              <a:t>Могућност утицаја на судску власт – поставља судије Врховног суда и друге федералне судије, путем помиловања може преиначити поједине одлуке Врховног суда</a:t>
            </a:r>
          </a:p>
          <a:p>
            <a:pPr algn="just"/>
            <a:endParaRPr lang="en-US" sz="2400" dirty="0">
              <a:latin typeface="Times New Roman" pitchFamily="18" charset="0"/>
              <a:cs typeface="Times New Roman" pitchFamily="18" charset="0"/>
            </a:endParaRP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algn="ctr"/>
            <a:r>
              <a:rPr lang="sr-Cyrl-RS" dirty="0" smtClean="0">
                <a:effectLst/>
                <a:latin typeface="Times New Roman" pitchFamily="18" charset="0"/>
                <a:cs typeface="Times New Roman" pitchFamily="18" charset="0"/>
              </a:rPr>
              <a:t>ВРХОВНИ СУД</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lnSpcReduction="10000"/>
          </a:bodyPr>
          <a:lstStyle/>
          <a:p>
            <a:pPr algn="just"/>
            <a:r>
              <a:rPr lang="sr-Cyrl-RS" sz="2400" dirty="0" smtClean="0">
                <a:latin typeface="Times New Roman" pitchFamily="18" charset="0"/>
                <a:cs typeface="Times New Roman" pitchFamily="18" charset="0"/>
              </a:rPr>
              <a:t>Трећим чланом Устава регулисан је положај Врховног суда и федералних судова</a:t>
            </a:r>
          </a:p>
          <a:p>
            <a:pPr algn="just"/>
            <a:r>
              <a:rPr lang="sr-Cyrl-RS" sz="2400" dirty="0" smtClean="0">
                <a:latin typeface="Times New Roman" pitchFamily="18" charset="0"/>
                <a:cs typeface="Times New Roman" pitchFamily="18" charset="0"/>
              </a:rPr>
              <a:t>Број судија Врховног суда није предвиђен Уставом, али од 1869. године у његов састав улази 9 доживотно изабраних судија, укључујући и председника Врховног суда</a:t>
            </a:r>
          </a:p>
          <a:p>
            <a:pPr algn="just"/>
            <a:r>
              <a:rPr lang="sr-Cyrl-RS" sz="2400" dirty="0" smtClean="0">
                <a:latin typeface="Times New Roman" pitchFamily="18" charset="0"/>
                <a:cs typeface="Times New Roman" pitchFamily="18" charset="0"/>
              </a:rPr>
              <a:t>Судије поставља Председник САД, уз мишљење и одобрење Сената</a:t>
            </a:r>
          </a:p>
          <a:p>
            <a:pPr algn="just"/>
            <a:r>
              <a:rPr lang="sr-Cyrl-RS" sz="2400" dirty="0" smtClean="0">
                <a:latin typeface="Times New Roman" pitchFamily="18" charset="0"/>
                <a:cs typeface="Times New Roman" pitchFamily="18" charset="0"/>
              </a:rPr>
              <a:t>Одлуке се доносе већином гласова</a:t>
            </a:r>
          </a:p>
          <a:p>
            <a:pPr algn="just"/>
            <a:r>
              <a:rPr lang="sr-Cyrl-RS" sz="2400" dirty="0" smtClean="0">
                <a:latin typeface="Times New Roman" pitchFamily="18" charset="0"/>
                <a:cs typeface="Times New Roman" pitchFamily="18" charset="0"/>
              </a:rPr>
              <a:t>Суд има изворну и дискрециону надлежност</a:t>
            </a:r>
          </a:p>
          <a:p>
            <a:pPr algn="just"/>
            <a:r>
              <a:rPr lang="sr-Cyrl-RS" sz="2400" dirty="0" smtClean="0">
                <a:latin typeface="Times New Roman" pitchFamily="18" charset="0"/>
                <a:cs typeface="Times New Roman" pitchFamily="18" charset="0"/>
              </a:rPr>
              <a:t>Врховни суд је кроз случај Марбери против Медисона добио улогу уставног суда и ексклузивно право да тумачи устав</a:t>
            </a:r>
            <a:endParaRPr lang="en-US" sz="24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ОСОБИНЕ ХАМУРАБИЈЕВОГ ЗАКОНИКА</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a:bodyPr>
          <a:lstStyle/>
          <a:p>
            <a:pPr algn="just"/>
            <a:r>
              <a:rPr lang="sr-Cyrl-RS" sz="2400" dirty="0" smtClean="0">
                <a:latin typeface="Times New Roman" pitchFamily="18" charset="0"/>
                <a:cs typeface="Times New Roman" pitchFamily="18" charset="0"/>
              </a:rPr>
              <a:t>Хамурабијев законик је најзначајнији клинописни правни споменик</a:t>
            </a:r>
          </a:p>
          <a:p>
            <a:pPr algn="just"/>
            <a:r>
              <a:rPr lang="sr-Cyrl-RS" sz="2400" dirty="0" smtClean="0">
                <a:latin typeface="Times New Roman" pitchFamily="18" charset="0"/>
                <a:cs typeface="Times New Roman" pitchFamily="18" charset="0"/>
              </a:rPr>
              <a:t>Изузев увода и закључка који имају религијски карактер, законик по својим одредбама представља световни законски текст (у нормама нема религијских примеса, нема религијских санкција). Утицај религије је једино присутан код доказних средстава (божији суд)</a:t>
            </a:r>
          </a:p>
          <a:p>
            <a:pPr algn="just"/>
            <a:r>
              <a:rPr lang="sr-Cyrl-RS" sz="2400" dirty="0" smtClean="0">
                <a:latin typeface="Times New Roman" pitchFamily="18" charset="0"/>
                <a:cs typeface="Times New Roman" pitchFamily="18" charset="0"/>
              </a:rPr>
              <a:t>Правне норме су формулисане у облику кондиционално изражене диспозиције, након чега следи прецизна световна санкција (“Ако неко.., да се казни...)</a:t>
            </a:r>
          </a:p>
          <a:p>
            <a:pPr algn="just"/>
            <a:r>
              <a:rPr lang="sr-Cyrl-RS" sz="2400" dirty="0" smtClean="0">
                <a:latin typeface="Times New Roman" pitchFamily="18" charset="0"/>
                <a:cs typeface="Times New Roman" pitchFamily="18" charset="0"/>
              </a:rPr>
              <a:t>Казуистички приступ</a:t>
            </a:r>
          </a:p>
          <a:p>
            <a:pPr algn="just"/>
            <a:r>
              <a:rPr lang="sr-Cyrl-RS" sz="2400" dirty="0" smtClean="0">
                <a:latin typeface="Times New Roman" pitchFamily="18" charset="0"/>
                <a:cs typeface="Times New Roman" pitchFamily="18" charset="0"/>
              </a:rPr>
              <a:t>Законик не садржи никакве правне дефиниције</a:t>
            </a: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Latn-RS" dirty="0" smtClean="0">
                <a:effectLst/>
                <a:latin typeface="Times New Roman" pitchFamily="18" charset="0"/>
                <a:cs typeface="Times New Roman" pitchFamily="18" charset="0"/>
              </a:rPr>
              <a:t>BILL OF RIGHTS</a:t>
            </a:r>
            <a:r>
              <a:rPr lang="sr-Cyrl-RS" dirty="0" smtClean="0">
                <a:effectLst/>
                <a:latin typeface="Times New Roman" pitchFamily="18" charset="0"/>
                <a:cs typeface="Times New Roman" pitchFamily="18" charset="0"/>
              </a:rPr>
              <a:t> </a:t>
            </a:r>
            <a:br>
              <a:rPr lang="sr-Cyrl-RS" dirty="0" smtClean="0">
                <a:effectLst/>
                <a:latin typeface="Times New Roman" pitchFamily="18" charset="0"/>
                <a:cs typeface="Times New Roman" pitchFamily="18" charset="0"/>
              </a:rPr>
            </a:br>
            <a:r>
              <a:rPr lang="sr-Cyrl-RS" dirty="0" smtClean="0">
                <a:effectLst/>
                <a:latin typeface="Times New Roman" pitchFamily="18" charset="0"/>
                <a:cs typeface="Times New Roman" pitchFamily="18" charset="0"/>
              </a:rPr>
              <a:t>И УСТАВНИ АМАНДМАНИ</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85000" lnSpcReduction="20000"/>
          </a:bodyPr>
          <a:lstStyle/>
          <a:p>
            <a:pPr algn="just"/>
            <a:r>
              <a:rPr lang="sr-Cyrl-RS" sz="2400" dirty="0" smtClean="0">
                <a:latin typeface="Times New Roman" pitchFamily="18" charset="0"/>
                <a:cs typeface="Times New Roman" pitchFamily="18" charset="0"/>
              </a:rPr>
              <a:t>Бил о правима подразумева првих 10 амандмана на Устав из 1787. године, путем којих су установљена основна права и слободе америчких грађана</a:t>
            </a:r>
          </a:p>
          <a:p>
            <a:pPr algn="just"/>
            <a:r>
              <a:rPr lang="sr-Cyrl-RS" sz="2400" dirty="0" smtClean="0">
                <a:latin typeface="Times New Roman" pitchFamily="18" charset="0"/>
                <a:cs typeface="Times New Roman" pitchFamily="18" charset="0"/>
              </a:rPr>
              <a:t>Забрана установљавања државне религије, слобода говора, штампе, сакупљања; право на поседовање и ношење оружја; забрана смештаја војника у приватним кућама без сагласности власника; право на поротно суђење, право на одговарајући судски поступак...</a:t>
            </a:r>
          </a:p>
          <a:p>
            <a:pPr algn="just"/>
            <a:r>
              <a:rPr lang="sr-Cyrl-RS" sz="2400" dirty="0" smtClean="0">
                <a:latin typeface="Times New Roman" pitchFamily="18" charset="0"/>
                <a:cs typeface="Times New Roman" pitchFamily="18" charset="0"/>
              </a:rPr>
              <a:t>Амандмани су постали саставни део Устава тек 15. децембра 1791. године (додати су на крају Устава)</a:t>
            </a:r>
          </a:p>
          <a:p>
            <a:pPr algn="just"/>
            <a:r>
              <a:rPr lang="sr-Cyrl-RS" sz="2400" dirty="0" smtClean="0">
                <a:latin typeface="Times New Roman" pitchFamily="18" charset="0"/>
                <a:cs typeface="Times New Roman" pitchFamily="18" charset="0"/>
              </a:rPr>
              <a:t>Бил о правима је написан флексибилним речником, што је омогућавало и каснијим генерацијама да га тумаче у складу са духом времена у коме живе</a:t>
            </a:r>
          </a:p>
          <a:p>
            <a:pPr algn="just"/>
            <a:r>
              <a:rPr lang="sr-Cyrl-RS" sz="2400" dirty="0" smtClean="0">
                <a:latin typeface="Times New Roman" pitchFamily="18" charset="0"/>
                <a:cs typeface="Times New Roman" pitchFamily="18" charset="0"/>
              </a:rPr>
              <a:t>Осим Била о правима на Устав је донето још 17 амандмана (укупно 27), при чему 2 немају правни значај (укидање ропства, дато је право грађанства свим лицима рођеним у САД, бирачко право се никоме не може ускратити с обзиром на расу, боју коже, ранији ропски статус, дато је бирачко право женама, ограничено је право Председника да буде биран више од два пута...)</a:t>
            </a:r>
            <a:endParaRPr lang="en-US" sz="2400" dirty="0">
              <a:latin typeface="Times New Roman" pitchFamily="18" charset="0"/>
              <a:cs typeface="Times New Roman" pitchFamily="18" charset="0"/>
            </a:endParaRP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ДЕКЛАРАЦИЈА О ПРАВИМА ЧОВЕКА И ГРАЂАНИНА</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a:bodyPr>
          <a:lstStyle/>
          <a:p>
            <a:pPr algn="just"/>
            <a:r>
              <a:rPr lang="sr-Cyrl-RS" sz="2400" dirty="0" smtClean="0">
                <a:latin typeface="Times New Roman" pitchFamily="18" charset="0"/>
                <a:cs typeface="Times New Roman" pitchFamily="18" charset="0"/>
              </a:rPr>
              <a:t>Декларација је донета 26. августа 1789. године</a:t>
            </a:r>
          </a:p>
          <a:p>
            <a:pPr algn="just"/>
            <a:r>
              <a:rPr lang="sr-Cyrl-RS" sz="2400" dirty="0" smtClean="0">
                <a:latin typeface="Times New Roman" pitchFamily="18" charset="0"/>
                <a:cs typeface="Times New Roman" pitchFamily="18" charset="0"/>
              </a:rPr>
              <a:t>Начела на којима се заснива: слобода, једнакост, својина, сигурност, отпор угњетавању</a:t>
            </a:r>
          </a:p>
          <a:p>
            <a:pPr algn="just"/>
            <a:r>
              <a:rPr lang="sr-Cyrl-RS" sz="2400" dirty="0" smtClean="0">
                <a:latin typeface="Times New Roman" pitchFamily="18" charset="0"/>
                <a:cs typeface="Times New Roman" pitchFamily="18" charset="0"/>
              </a:rPr>
              <a:t>У Декларацији су постављени и основни принципи модерног кривичног права, гарантована је слобода вероисповести, слобода мисли, говора и штампе, гарантована је неограничена приватна својина</a:t>
            </a:r>
          </a:p>
          <a:p>
            <a:pPr algn="just"/>
            <a:r>
              <a:rPr lang="sr-Cyrl-RS" sz="2400" dirty="0" smtClean="0">
                <a:latin typeface="Times New Roman" pitchFamily="18" charset="0"/>
                <a:cs typeface="Times New Roman" pitchFamily="18" charset="0"/>
              </a:rPr>
              <a:t>Декларацијом су постављени темељи модерне демократије и правне државе</a:t>
            </a:r>
          </a:p>
          <a:p>
            <a:pPr algn="just"/>
            <a:r>
              <a:rPr lang="sr-Cyrl-RS" sz="2400" dirty="0" smtClean="0">
                <a:latin typeface="Times New Roman" pitchFamily="18" charset="0"/>
                <a:cs typeface="Times New Roman" pitchFamily="18" charset="0"/>
              </a:rPr>
              <a:t>Утицала је на многе европске државе, али и на САД</a:t>
            </a:r>
            <a:endParaRPr lang="en-US" sz="2400" dirty="0">
              <a:latin typeface="Times New Roman" pitchFamily="18" charset="0"/>
              <a:cs typeface="Times New Roman" pitchFamily="18" charset="0"/>
            </a:endParaRP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algn="ctr"/>
            <a:r>
              <a:rPr lang="sr-Cyrl-RS" dirty="0" smtClean="0">
                <a:effectLst/>
                <a:latin typeface="Times New Roman" pitchFamily="18" charset="0"/>
                <a:cs typeface="Times New Roman" pitchFamily="18" charset="0"/>
              </a:rPr>
              <a:t>УСТАВ ИЗ 1791. ГОДИНЕ</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92500" lnSpcReduction="10000"/>
          </a:bodyPr>
          <a:lstStyle/>
          <a:p>
            <a:pPr algn="just"/>
            <a:r>
              <a:rPr lang="sr-Cyrl-RS" sz="2400" dirty="0" smtClean="0">
                <a:latin typeface="Times New Roman" pitchFamily="18" charset="0"/>
                <a:cs typeface="Times New Roman" pitchFamily="18" charset="0"/>
              </a:rPr>
              <a:t>Устав је донет у септембру 1791. године</a:t>
            </a:r>
          </a:p>
          <a:p>
            <a:pPr algn="just"/>
            <a:r>
              <a:rPr lang="sr-Cyrl-RS" sz="2400" dirty="0" smtClean="0">
                <a:latin typeface="Times New Roman" pitchFamily="18" charset="0"/>
                <a:cs typeface="Times New Roman" pitchFamily="18" charset="0"/>
              </a:rPr>
              <a:t>Преамбула – Декларација о правима човека и грађанина</a:t>
            </a:r>
          </a:p>
          <a:p>
            <a:pPr algn="just"/>
            <a:r>
              <a:rPr lang="sr-Cyrl-RS" sz="2400" dirty="0" smtClean="0">
                <a:latin typeface="Times New Roman" pitchFamily="18" charset="0"/>
                <a:cs typeface="Times New Roman" pitchFamily="18" charset="0"/>
              </a:rPr>
              <a:t>Принцип народне суверености, принцип поделе власти</a:t>
            </a:r>
          </a:p>
          <a:p>
            <a:pPr algn="just"/>
            <a:r>
              <a:rPr lang="sr-Cyrl-RS" sz="2400" dirty="0" smtClean="0">
                <a:latin typeface="Times New Roman" pitchFamily="18" charset="0"/>
                <a:cs typeface="Times New Roman" pitchFamily="18" charset="0"/>
              </a:rPr>
              <a:t>Народна скупштина – носилац законодавне власти, састоји се од једног дома, има 745 посланика, бирани су на 2 године, имају посланички имунитет, избори су били тајни и посредни (електори), активни и пасивни грађани</a:t>
            </a:r>
          </a:p>
          <a:p>
            <a:pPr algn="just"/>
            <a:r>
              <a:rPr lang="sr-Cyrl-RS" sz="2400" dirty="0" smtClean="0">
                <a:latin typeface="Times New Roman" pitchFamily="18" charset="0"/>
                <a:cs typeface="Times New Roman" pitchFamily="18" charset="0"/>
              </a:rPr>
              <a:t>Краљ – носилац извршне власти, полагао је заклетву верности Уставу, суспензивни вето на одлуке Народне скупштине</a:t>
            </a:r>
          </a:p>
          <a:p>
            <a:pPr algn="just"/>
            <a:r>
              <a:rPr lang="sr-Cyrl-RS" sz="2400" dirty="0" smtClean="0">
                <a:latin typeface="Times New Roman" pitchFamily="18" charset="0"/>
                <a:cs typeface="Times New Roman" pitchFamily="18" charset="0"/>
              </a:rPr>
              <a:t>Кабинет министара – постављао их је краљ, премапотпис</a:t>
            </a:r>
          </a:p>
          <a:p>
            <a:pPr algn="just"/>
            <a:r>
              <a:rPr lang="sr-Cyrl-RS" sz="2400" dirty="0" smtClean="0">
                <a:latin typeface="Times New Roman" pitchFamily="18" charset="0"/>
                <a:cs typeface="Times New Roman" pitchFamily="18" charset="0"/>
              </a:rPr>
              <a:t>Судска власт – судије су бирали активни грађани на изборима, мандат им је био 6 година, вишестепеност судства, Касациони суд, Високи народни суд  </a:t>
            </a:r>
          </a:p>
          <a:p>
            <a:pPr algn="just"/>
            <a:endParaRPr lang="en-US" sz="2400" dirty="0">
              <a:latin typeface="Times New Roman" pitchFamily="18" charset="0"/>
              <a:cs typeface="Times New Roman" pitchFamily="18" charset="0"/>
            </a:endParaRP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УСТАВ ИЗ 1793. ГОДИНЕ (МОНТАЊАРСКИ УСТАВ)</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77500" lnSpcReduction="20000"/>
          </a:bodyPr>
          <a:lstStyle/>
          <a:p>
            <a:pPr algn="just"/>
            <a:r>
              <a:rPr lang="sr-Cyrl-RS" sz="2400" dirty="0" smtClean="0">
                <a:latin typeface="Times New Roman" pitchFamily="18" charset="0"/>
                <a:cs typeface="Times New Roman" pitchFamily="18" charset="0"/>
              </a:rPr>
              <a:t>У септембру 1792. године Конвент је укинуо монархију и установио републику</a:t>
            </a:r>
          </a:p>
          <a:p>
            <a:pPr algn="just"/>
            <a:r>
              <a:rPr lang="sr-Cyrl-RS" sz="2400" dirty="0" smtClean="0">
                <a:latin typeface="Times New Roman" pitchFamily="18" charset="0"/>
                <a:cs typeface="Times New Roman" pitchFamily="18" charset="0"/>
              </a:rPr>
              <a:t>Жирондинци и јакобинци (монтањари)</a:t>
            </a:r>
          </a:p>
          <a:p>
            <a:pPr algn="just"/>
            <a:r>
              <a:rPr lang="sr-Cyrl-RS" sz="2400" dirty="0" smtClean="0">
                <a:latin typeface="Times New Roman" pitchFamily="18" charset="0"/>
                <a:cs typeface="Times New Roman" pitchFamily="18" charset="0"/>
              </a:rPr>
              <a:t>Устав је усвојен 24. јуна 1793. године, али никада није ступио на снагу</a:t>
            </a:r>
          </a:p>
          <a:p>
            <a:pPr algn="just"/>
            <a:r>
              <a:rPr lang="sr-Cyrl-RS" sz="2400" dirty="0" smtClean="0">
                <a:latin typeface="Times New Roman" pitchFamily="18" charset="0"/>
                <a:cs typeface="Times New Roman" pitchFamily="18" charset="0"/>
              </a:rPr>
              <a:t>Француска је дефинисана као република, уведено је опште бирачко право, скупштински систем власти</a:t>
            </a:r>
          </a:p>
          <a:p>
            <a:pPr algn="just"/>
            <a:r>
              <a:rPr lang="sr-Cyrl-RS" sz="2400" dirty="0" smtClean="0">
                <a:latin typeface="Times New Roman" pitchFamily="18" charset="0"/>
                <a:cs typeface="Times New Roman" pitchFamily="18" charset="0"/>
              </a:rPr>
              <a:t>На почетку Устава се налази Декларација о правима човека и грађанина, али су јој додата још нека права</a:t>
            </a:r>
          </a:p>
          <a:p>
            <a:pPr algn="just"/>
            <a:r>
              <a:rPr lang="sr-Cyrl-RS" sz="2400" dirty="0" smtClean="0">
                <a:latin typeface="Times New Roman" pitchFamily="18" charset="0"/>
                <a:cs typeface="Times New Roman" pitchFamily="18" charset="0"/>
              </a:rPr>
              <a:t>Народна скупштина – састоји се од једног дома, контролише извршну власт, мандат посланика је 1 годину, доношење закона преко основних скупштина које делују на локалном нивоу</a:t>
            </a:r>
          </a:p>
          <a:p>
            <a:pPr algn="just"/>
            <a:r>
              <a:rPr lang="sr-Cyrl-RS" sz="2400" dirty="0" smtClean="0">
                <a:latin typeface="Times New Roman" pitchFamily="18" charset="0"/>
                <a:cs typeface="Times New Roman" pitchFamily="18" charset="0"/>
              </a:rPr>
              <a:t>Извршни савет – врши извршну власт, састоји се од 24 члана, мандат им траје 2 године (половина се обнавља сваке године), потчињен је Народној скупштини која га бира и разрешава</a:t>
            </a:r>
          </a:p>
          <a:p>
            <a:pPr algn="just"/>
            <a:r>
              <a:rPr lang="sr-Cyrl-RS" sz="2400" dirty="0" smtClean="0">
                <a:latin typeface="Times New Roman" pitchFamily="18" charset="0"/>
                <a:cs typeface="Times New Roman" pitchFamily="18" charset="0"/>
              </a:rPr>
              <a:t>Старешине органа републике – задужени су за одређене послове (као министри), одговарали су Извршном савету</a:t>
            </a:r>
          </a:p>
          <a:p>
            <a:pPr algn="just"/>
            <a:r>
              <a:rPr lang="sr-Cyrl-RS" sz="2400" dirty="0" smtClean="0">
                <a:latin typeface="Times New Roman" pitchFamily="18" charset="0"/>
                <a:cs typeface="Times New Roman" pitchFamily="18" charset="0"/>
              </a:rPr>
              <a:t>Судска власт – Касациони суд (судије бирају скупштине на </a:t>
            </a:r>
            <a:r>
              <a:rPr lang="sr-Cyrl-RS" sz="2400" smtClean="0">
                <a:latin typeface="Times New Roman" pitchFamily="18" charset="0"/>
                <a:cs typeface="Times New Roman" pitchFamily="18" charset="0"/>
              </a:rPr>
              <a:t>1 годину)</a:t>
            </a:r>
            <a:endParaRPr lang="sr-Cyrl-RS" sz="2400" dirty="0" smtClean="0">
              <a:latin typeface="Times New Roman" pitchFamily="18" charset="0"/>
              <a:cs typeface="Times New Roman" pitchFamily="18" charset="0"/>
            </a:endParaRP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algn="ctr"/>
            <a:r>
              <a:rPr lang="sr-Cyrl-RS" dirty="0" smtClean="0">
                <a:effectLst/>
                <a:latin typeface="Times New Roman" pitchFamily="18" charset="0"/>
                <a:cs typeface="Times New Roman" pitchFamily="18" charset="0"/>
              </a:rPr>
              <a:t>УСТАВ ИЗ 1795. ГОДИНЕ</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85000" lnSpcReduction="10000"/>
          </a:bodyPr>
          <a:lstStyle/>
          <a:p>
            <a:pPr algn="just"/>
            <a:r>
              <a:rPr lang="sr-Cyrl-RS" sz="2400" dirty="0" smtClean="0">
                <a:latin typeface="Times New Roman" pitchFamily="18" charset="0"/>
                <a:cs typeface="Times New Roman" pitchFamily="18" charset="0"/>
              </a:rPr>
              <a:t>Преамбула – Декларација о правима и дужностима човека и грађанина</a:t>
            </a:r>
          </a:p>
          <a:p>
            <a:pPr algn="just"/>
            <a:r>
              <a:rPr lang="sr-Cyrl-RS" sz="2400" dirty="0" smtClean="0">
                <a:latin typeface="Times New Roman" pitchFamily="18" charset="0"/>
                <a:cs typeface="Times New Roman" pitchFamily="18" charset="0"/>
              </a:rPr>
              <a:t>Уведени су посредни избори, цензитарни режим за активно и пасивно бирачко право, дводомост представничког тела</a:t>
            </a:r>
          </a:p>
          <a:p>
            <a:pPr algn="just"/>
            <a:r>
              <a:rPr lang="sr-Cyrl-RS" sz="2400" dirty="0" smtClean="0">
                <a:latin typeface="Times New Roman" pitchFamily="18" charset="0"/>
                <a:cs typeface="Times New Roman" pitchFamily="18" charset="0"/>
              </a:rPr>
              <a:t>Народна скупштина: Савет старих (горњи дом, 250 посланика, има законодавну иницијативу) и Савет пет стотина (доњи дом, 500 посланика), мандат 3 године (1/3 се обнавља сваке године)</a:t>
            </a:r>
          </a:p>
          <a:p>
            <a:pPr algn="just"/>
            <a:r>
              <a:rPr lang="sr-Cyrl-RS" sz="2400" dirty="0" smtClean="0">
                <a:latin typeface="Times New Roman" pitchFamily="18" charset="0"/>
                <a:cs typeface="Times New Roman" pitchFamily="18" charset="0"/>
              </a:rPr>
              <a:t>Активно бирачко право – 21 година старости, плаћање пореза (изборници 25 година и већа имовина)</a:t>
            </a:r>
          </a:p>
          <a:p>
            <a:pPr algn="just"/>
            <a:r>
              <a:rPr lang="sr-Cyrl-RS" sz="2400" dirty="0" smtClean="0">
                <a:latin typeface="Times New Roman" pitchFamily="18" charset="0"/>
                <a:cs typeface="Times New Roman" pitchFamily="18" charset="0"/>
              </a:rPr>
              <a:t>Пасивно бирачко право – 40 година старости, 15 година домицила и брачни статус (за Савет старих), односно 30 година старости и 10 година домицила (за Савет пет стотина)</a:t>
            </a:r>
          </a:p>
          <a:p>
            <a:pPr algn="just"/>
            <a:r>
              <a:rPr lang="sr-Cyrl-RS" sz="2400" dirty="0" smtClean="0">
                <a:latin typeface="Times New Roman" pitchFamily="18" charset="0"/>
                <a:cs typeface="Times New Roman" pitchFamily="18" charset="0"/>
              </a:rPr>
              <a:t>Директоријум – извршна власт, колективни шеф државе, 5 чланова (сваке године се бирао један нови), министри</a:t>
            </a:r>
          </a:p>
          <a:p>
            <a:pPr algn="just"/>
            <a:r>
              <a:rPr lang="sr-Cyrl-RS" sz="2400" dirty="0" smtClean="0">
                <a:latin typeface="Times New Roman" pitchFamily="18" charset="0"/>
                <a:cs typeface="Times New Roman" pitchFamily="18" charset="0"/>
              </a:rPr>
              <a:t>Судска власт – касациони суд, високи суд</a:t>
            </a:r>
            <a:endParaRPr lang="en-US" sz="2400" dirty="0">
              <a:latin typeface="Times New Roman" pitchFamily="18" charset="0"/>
              <a:cs typeface="Times New Roman" pitchFamily="18" charset="0"/>
            </a:endParaRP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algn="ctr"/>
            <a:r>
              <a:rPr lang="sr-Cyrl-RS" dirty="0" smtClean="0">
                <a:effectLst/>
                <a:latin typeface="Times New Roman" pitchFamily="18" charset="0"/>
                <a:cs typeface="Times New Roman" pitchFamily="18" charset="0"/>
              </a:rPr>
              <a:t>УСТАВ ИЗ 1799. ГОДИНЕ</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92500" lnSpcReduction="10000"/>
          </a:bodyPr>
          <a:lstStyle/>
          <a:p>
            <a:pPr algn="just"/>
            <a:r>
              <a:rPr lang="sr-Cyrl-RS" sz="2400" dirty="0" smtClean="0">
                <a:latin typeface="Times New Roman" pitchFamily="18" charset="0"/>
                <a:cs typeface="Times New Roman" pitchFamily="18" charset="0"/>
              </a:rPr>
              <a:t>Први француски устав који није садржао Декларацију о правима човека и грађанина</a:t>
            </a:r>
          </a:p>
          <a:p>
            <a:pPr algn="just"/>
            <a:r>
              <a:rPr lang="sr-Cyrl-RS" sz="2400" dirty="0" smtClean="0">
                <a:latin typeface="Times New Roman" pitchFamily="18" charset="0"/>
                <a:cs typeface="Times New Roman" pitchFamily="18" charset="0"/>
              </a:rPr>
              <a:t>Уместо Директоријума уводи се Конзулат са три конзула (Наполеон по Уставу има положај првог конзула и искључиву извршну власт, док преостала двојица имају саветодавну улогу)</a:t>
            </a:r>
          </a:p>
          <a:p>
            <a:pPr algn="just"/>
            <a:r>
              <a:rPr lang="sr-Cyrl-RS" sz="2400" dirty="0" smtClean="0">
                <a:latin typeface="Times New Roman" pitchFamily="18" charset="0"/>
                <a:cs typeface="Times New Roman" pitchFamily="18" charset="0"/>
              </a:rPr>
              <a:t>Осим Конзулата  извршни органи власти су били и Државни савет и министри</a:t>
            </a:r>
          </a:p>
          <a:p>
            <a:pPr algn="just"/>
            <a:r>
              <a:rPr lang="sr-Cyrl-RS" sz="2400" dirty="0" smtClean="0">
                <a:latin typeface="Times New Roman" pitchFamily="18" charset="0"/>
                <a:cs typeface="Times New Roman" pitchFamily="18" charset="0"/>
              </a:rPr>
              <a:t>Сенат – 80 доживотних чланова</a:t>
            </a:r>
          </a:p>
          <a:p>
            <a:pPr algn="just"/>
            <a:r>
              <a:rPr lang="sr-Cyrl-RS" sz="2400" dirty="0" smtClean="0">
                <a:latin typeface="Times New Roman" pitchFamily="18" charset="0"/>
                <a:cs typeface="Times New Roman" pitchFamily="18" charset="0"/>
              </a:rPr>
              <a:t>Законодавно тело – бира га Сенат, има 300 чланова</a:t>
            </a:r>
          </a:p>
          <a:p>
            <a:pPr algn="just"/>
            <a:r>
              <a:rPr lang="sr-Cyrl-RS" sz="2400" dirty="0" smtClean="0">
                <a:latin typeface="Times New Roman" pitchFamily="18" charset="0"/>
                <a:cs typeface="Times New Roman" pitchFamily="18" charset="0"/>
              </a:rPr>
              <a:t>Трибунат – 100 чланова</a:t>
            </a:r>
          </a:p>
          <a:p>
            <a:pPr algn="just"/>
            <a:r>
              <a:rPr lang="sr-Cyrl-RS" sz="2400" dirty="0" smtClean="0">
                <a:latin typeface="Times New Roman" pitchFamily="18" charset="0"/>
                <a:cs typeface="Times New Roman" pitchFamily="18" charset="0"/>
              </a:rPr>
              <a:t>Законодавна власт је била потчињена извршној (“диктатура егзекутиве”)</a:t>
            </a: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algn="ctr"/>
            <a:r>
              <a:rPr lang="sr-Latn-RS" dirty="0" smtClean="0">
                <a:effectLst/>
                <a:latin typeface="Times New Roman" pitchFamily="18" charset="0"/>
                <a:cs typeface="Times New Roman" pitchFamily="18" charset="0"/>
              </a:rPr>
              <a:t>CODE CIVIL</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92500" lnSpcReduction="10000"/>
          </a:bodyPr>
          <a:lstStyle/>
          <a:p>
            <a:pPr algn="just"/>
            <a:r>
              <a:rPr lang="sr-Cyrl-RS" sz="2400" dirty="0" smtClean="0">
                <a:latin typeface="Times New Roman" pitchFamily="18" charset="0"/>
                <a:cs typeface="Times New Roman" pitchFamily="18" charset="0"/>
              </a:rPr>
              <a:t>Француски грађански законик је усвојен 21. марта 1804. године</a:t>
            </a:r>
          </a:p>
          <a:p>
            <a:pPr algn="just"/>
            <a:r>
              <a:rPr lang="sr-Cyrl-RS" sz="2400" dirty="0" smtClean="0">
                <a:latin typeface="Times New Roman" pitchFamily="18" charset="0"/>
                <a:cs typeface="Times New Roman" pitchFamily="18" charset="0"/>
              </a:rPr>
              <a:t>Законик је подељен у 3 књиге и има 2.281 члан</a:t>
            </a:r>
          </a:p>
          <a:p>
            <a:pPr algn="just"/>
            <a:r>
              <a:rPr lang="sr-Cyrl-RS" sz="2400" dirty="0" smtClean="0">
                <a:latin typeface="Times New Roman" pitchFamily="18" charset="0"/>
                <a:cs typeface="Times New Roman" pitchFamily="18" charset="0"/>
              </a:rPr>
              <a:t>Наполеонов допринос: потпуна адопција, споразумни развод брака, неповољан правни положај жене, неповољан правни положај странаца, јасноћа стила</a:t>
            </a:r>
          </a:p>
          <a:p>
            <a:pPr algn="just"/>
            <a:r>
              <a:rPr lang="sr-Cyrl-RS" sz="2400" dirty="0" smtClean="0">
                <a:latin typeface="Times New Roman" pitchFamily="18" charset="0"/>
                <a:cs typeface="Times New Roman" pitchFamily="18" charset="0"/>
              </a:rPr>
              <a:t>Прва књига – одредбе о објављивању Законика и његовој примени (забрана ретроактивности), статусном праву, брачном и породичном праву</a:t>
            </a:r>
          </a:p>
          <a:p>
            <a:pPr algn="just"/>
            <a:r>
              <a:rPr lang="sr-Cyrl-RS" sz="2400" dirty="0" smtClean="0">
                <a:latin typeface="Times New Roman" pitchFamily="18" charset="0"/>
                <a:cs typeface="Times New Roman" pitchFamily="18" charset="0"/>
              </a:rPr>
              <a:t>Друга књига – одредбе о својини и другим стварним правима</a:t>
            </a:r>
          </a:p>
          <a:p>
            <a:pPr algn="just"/>
            <a:r>
              <a:rPr lang="sr-Cyrl-RS" sz="2400" dirty="0" smtClean="0">
                <a:latin typeface="Times New Roman" pitchFamily="18" charset="0"/>
                <a:cs typeface="Times New Roman" pitchFamily="18" charset="0"/>
              </a:rPr>
              <a:t>Трећа књига – одредбе о начинима стицања својине, наследном и облигационом праву</a:t>
            </a:r>
          </a:p>
          <a:p>
            <a:pPr algn="just"/>
            <a:r>
              <a:rPr lang="sr-Cyrl-RS" sz="2400" smtClean="0">
                <a:latin typeface="Times New Roman" pitchFamily="18" charset="0"/>
                <a:cs typeface="Times New Roman" pitchFamily="18" charset="0"/>
              </a:rPr>
              <a:t>Законик </a:t>
            </a:r>
            <a:r>
              <a:rPr lang="sr-Cyrl-RS" sz="2400" dirty="0" smtClean="0">
                <a:latin typeface="Times New Roman" pitchFamily="18" charset="0"/>
                <a:cs typeface="Times New Roman" pitchFamily="18" charset="0"/>
              </a:rPr>
              <a:t>о грађанском поступку (1807) и Трговински законик (</a:t>
            </a:r>
            <a:r>
              <a:rPr lang="sr-Cyrl-RS" sz="2400" smtClean="0">
                <a:latin typeface="Times New Roman" pitchFamily="18" charset="0"/>
                <a:cs typeface="Times New Roman" pitchFamily="18" charset="0"/>
              </a:rPr>
              <a:t>1808)</a:t>
            </a:r>
            <a:endParaRPr lang="sr-Cyrl-RS" sz="2400" dirty="0" smtClean="0">
              <a:latin typeface="Times New Roman" pitchFamily="18" charset="0"/>
              <a:cs typeface="Times New Roman" pitchFamily="18" charset="0"/>
            </a:endParaRPr>
          </a:p>
          <a:p>
            <a:pPr algn="just"/>
            <a:endParaRPr lang="sr-Cyrl-R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ДРУГА РЕПУБЛИКА И УСТАВ ИЗ 1848. ГОДИНЕ</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lnSpcReduction="10000"/>
          </a:bodyPr>
          <a:lstStyle/>
          <a:p>
            <a:pPr algn="just"/>
            <a:r>
              <a:rPr lang="sr-Cyrl-RS" sz="2400" dirty="0" smtClean="0">
                <a:latin typeface="Times New Roman" pitchFamily="18" charset="0"/>
                <a:cs typeface="Times New Roman" pitchFamily="18" charset="0"/>
              </a:rPr>
              <a:t>Проглашено је право на рад, укинут је имовински цензус, ограничено је трајање радног времена, начело народне суверености, начело поделе власти</a:t>
            </a:r>
          </a:p>
          <a:p>
            <a:pPr algn="just"/>
            <a:r>
              <a:rPr lang="sr-Cyrl-RS" sz="2400" dirty="0" smtClean="0">
                <a:latin typeface="Times New Roman" pitchFamily="18" charset="0"/>
                <a:cs typeface="Times New Roman" pitchFamily="18" charset="0"/>
              </a:rPr>
              <a:t>Народна скупштина – законодавно тело, састоји се од једног дома, 750 посланика (бирани су општим, непосредним и тајним гласањем свих пунолетних мушкараца)</a:t>
            </a:r>
          </a:p>
          <a:p>
            <a:pPr algn="just"/>
            <a:r>
              <a:rPr lang="sr-Cyrl-RS" sz="2400" dirty="0" smtClean="0">
                <a:latin typeface="Times New Roman" pitchFamily="18" charset="0"/>
                <a:cs typeface="Times New Roman" pitchFamily="18" charset="0"/>
              </a:rPr>
              <a:t>Председник – извршна власт, бирао га је народ, мандат 4 године, поставља и разрешава министре, ограничен је њиховим премапотписом</a:t>
            </a:r>
          </a:p>
          <a:p>
            <a:pPr algn="just"/>
            <a:r>
              <a:rPr lang="sr-Cyrl-RS" sz="2400" dirty="0" smtClean="0">
                <a:latin typeface="Times New Roman" pitchFamily="18" charset="0"/>
                <a:cs typeface="Times New Roman" pitchFamily="18" charset="0"/>
              </a:rPr>
              <a:t>Луј Наполеон је 1852. године себе прогласио за цара и на тај начин је Друга република замењена Другим царством, које је потрајало 20 година</a:t>
            </a:r>
            <a:endParaRPr lang="en-US" sz="2400" dirty="0">
              <a:latin typeface="Times New Roman" pitchFamily="18" charset="0"/>
              <a:cs typeface="Times New Roman" pitchFamily="18" charset="0"/>
            </a:endParaRP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algn="ctr"/>
            <a:r>
              <a:rPr lang="sr-Cyrl-RS" dirty="0" smtClean="0">
                <a:effectLst/>
                <a:latin typeface="Times New Roman" pitchFamily="18" charset="0"/>
                <a:cs typeface="Times New Roman" pitchFamily="18" charset="0"/>
              </a:rPr>
              <a:t>ТРЕЋА РЕПУБЛИКА</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92500" lnSpcReduction="20000"/>
          </a:bodyPr>
          <a:lstStyle/>
          <a:p>
            <a:pPr algn="just"/>
            <a:r>
              <a:rPr lang="sr-Cyrl-RS" sz="2400" dirty="0" smtClean="0">
                <a:latin typeface="Times New Roman" pitchFamily="18" charset="0"/>
                <a:cs typeface="Times New Roman" pitchFamily="18" charset="0"/>
              </a:rPr>
              <a:t>Уставно уређење Треће републике се заснивало на три уставна акта донета 1875. године – о организацији Сената, о организацији јавних власти, о односу између органа јавних власти</a:t>
            </a:r>
          </a:p>
          <a:p>
            <a:pPr algn="just"/>
            <a:r>
              <a:rPr lang="sr-Cyrl-RS" sz="2400" dirty="0" smtClean="0">
                <a:latin typeface="Times New Roman" pitchFamily="18" charset="0"/>
                <a:cs typeface="Times New Roman" pitchFamily="18" charset="0"/>
              </a:rPr>
              <a:t>Законодавно тело је дводомо – Сенат (доживотно именовани сенатори – 75 и сенатори који се бирају на мандатни период од 9 година, али се сваке 3 године мењала 1/3) и Скупштина</a:t>
            </a:r>
          </a:p>
          <a:p>
            <a:pPr algn="just"/>
            <a:r>
              <a:rPr lang="sr-Cyrl-RS" sz="2400" dirty="0" smtClean="0">
                <a:latin typeface="Times New Roman" pitchFamily="18" charset="0"/>
                <a:cs typeface="Times New Roman" pitchFamily="18" charset="0"/>
              </a:rPr>
              <a:t>Домови су равноправни у законодавству и влада одговара пред оба дома, али Сенат за разлику од Скупштине не може бити распуштен</a:t>
            </a:r>
          </a:p>
          <a:p>
            <a:pPr algn="just"/>
            <a:r>
              <a:rPr lang="sr-Cyrl-RS" sz="2400" dirty="0" smtClean="0">
                <a:latin typeface="Times New Roman" pitchFamily="18" charset="0"/>
                <a:cs typeface="Times New Roman" pitchFamily="18" charset="0"/>
              </a:rPr>
              <a:t>Председник републике је носилац извршне власти заједно са владом. Бирају га оба дома заједно, на период од 7 година уз могућност још једног избора. Има широка овлаштења, поставља министре, али је ограничен њиховим премапотписом</a:t>
            </a:r>
            <a:endParaRPr lang="en-US" sz="2400" dirty="0">
              <a:latin typeface="Times New Roman" pitchFamily="18" charset="0"/>
              <a:cs typeface="Times New Roman" pitchFamily="18" charset="0"/>
            </a:endParaRP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ЧЕТВРТА И ПЕТА РЕПУБЛИКА</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85000" lnSpcReduction="20000"/>
          </a:bodyPr>
          <a:lstStyle/>
          <a:p>
            <a:pPr algn="just"/>
            <a:r>
              <a:rPr lang="sr-Cyrl-RS" sz="2400" dirty="0" smtClean="0">
                <a:latin typeface="Times New Roman" pitchFamily="18" charset="0"/>
                <a:cs typeface="Times New Roman" pitchFamily="18" charset="0"/>
              </a:rPr>
              <a:t>Четврта република је уведена Уставом из 1946. године који је усвојен на референдуму</a:t>
            </a:r>
          </a:p>
          <a:p>
            <a:pPr algn="just"/>
            <a:r>
              <a:rPr lang="sr-Cyrl-RS" sz="2400" dirty="0" smtClean="0">
                <a:latin typeface="Times New Roman" pitchFamily="18" charset="0"/>
                <a:cs typeface="Times New Roman" pitchFamily="18" charset="0"/>
              </a:rPr>
              <a:t>Дводомо представничко тело – Савет републике (уместо Сената) и Народна скупштина</a:t>
            </a:r>
          </a:p>
          <a:p>
            <a:pPr algn="just"/>
            <a:r>
              <a:rPr lang="sr-Cyrl-RS" sz="2400" dirty="0" smtClean="0">
                <a:latin typeface="Times New Roman" pitchFamily="18" charset="0"/>
                <a:cs typeface="Times New Roman" pitchFamily="18" charset="0"/>
              </a:rPr>
              <a:t>Народна скупштина добија превагу у односу на Савет републике (влада одговара само пред њом, може сама изгласати закон чак и уз противљење Савета републике)</a:t>
            </a:r>
          </a:p>
          <a:p>
            <a:pPr algn="just"/>
            <a:r>
              <a:rPr lang="sr-Cyrl-RS" sz="2400" dirty="0" smtClean="0">
                <a:latin typeface="Times New Roman" pitchFamily="18" charset="0"/>
                <a:cs typeface="Times New Roman" pitchFamily="18" charset="0"/>
              </a:rPr>
              <a:t>Пета република је уведена Уставом из 1958. године који је и данас на снази уз више амандмана (полупредседнички систем)</a:t>
            </a:r>
          </a:p>
          <a:p>
            <a:pPr algn="just"/>
            <a:r>
              <a:rPr lang="sr-Cyrl-RS" sz="2400" dirty="0" smtClean="0">
                <a:latin typeface="Times New Roman" pitchFamily="18" charset="0"/>
                <a:cs typeface="Times New Roman" pitchFamily="18" charset="0"/>
              </a:rPr>
              <a:t>Преамбулу Устава чини Декларација о правима човека и грађанина из 1789. године</a:t>
            </a:r>
          </a:p>
          <a:p>
            <a:pPr algn="just"/>
            <a:r>
              <a:rPr lang="sr-Cyrl-RS" sz="2400" dirty="0" smtClean="0">
                <a:latin typeface="Times New Roman" pitchFamily="18" charset="0"/>
                <a:cs typeface="Times New Roman" pitchFamily="18" charset="0"/>
              </a:rPr>
              <a:t>Председник републике именује првог министра, поставља остале чланове владе, председава седницама Савета министара, има право да распусти Народну скупштину, али не и Сенат, мандат му је у почетку трајао 7 година, али је ограничен на 5 уз могућност још једног поновног избора</a:t>
            </a:r>
            <a:endParaRPr lang="en-US" sz="24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СИСТЕМАТИЗАЦИЈА ОДРЕДБА</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92500" lnSpcReduction="10000"/>
          </a:bodyPr>
          <a:lstStyle/>
          <a:p>
            <a:pPr algn="just"/>
            <a:r>
              <a:rPr lang="sr-Cyrl-RS" sz="2400" dirty="0" smtClean="0">
                <a:latin typeface="Times New Roman" pitchFamily="18" charset="0"/>
                <a:cs typeface="Times New Roman" pitchFamily="18" charset="0"/>
              </a:rPr>
              <a:t>Начин на који су изложене одредбе у Хамурабијевом законику се не уклапа у модерну правну логику и поделу на гране права, али упркос томе може се уочити одређена систематичност</a:t>
            </a:r>
          </a:p>
          <a:p>
            <a:pPr algn="just"/>
            <a:r>
              <a:rPr lang="sr-Cyrl-RS" sz="2400" dirty="0" smtClean="0">
                <a:latin typeface="Times New Roman" pitchFamily="18" charset="0"/>
                <a:cs typeface="Times New Roman" pitchFamily="18" charset="0"/>
              </a:rPr>
              <a:t>Законик почиње одредбама о суђењу и судском поступку (1-5), како би се на тај начин истакао значај суда</a:t>
            </a:r>
          </a:p>
          <a:p>
            <a:pPr algn="just"/>
            <a:r>
              <a:rPr lang="sr-Cyrl-RS" sz="2400" dirty="0" smtClean="0">
                <a:latin typeface="Times New Roman" pitchFamily="18" charset="0"/>
                <a:cs typeface="Times New Roman" pitchFamily="18" charset="0"/>
              </a:rPr>
              <a:t>После тога следе прописи о имовинским односима, стварима и својини (6-126)</a:t>
            </a:r>
          </a:p>
          <a:p>
            <a:pPr algn="just"/>
            <a:r>
              <a:rPr lang="sr-Cyrl-RS" sz="2400" dirty="0" smtClean="0">
                <a:latin typeface="Times New Roman" pitchFamily="18" charset="0"/>
                <a:cs typeface="Times New Roman" pitchFamily="18" charset="0"/>
              </a:rPr>
              <a:t>Одредбе о браку и породичним односима (127-195)</a:t>
            </a:r>
          </a:p>
          <a:p>
            <a:pPr algn="just"/>
            <a:r>
              <a:rPr lang="sr-Cyrl-RS" sz="2400" dirty="0" smtClean="0">
                <a:latin typeface="Times New Roman" pitchFamily="18" charset="0"/>
                <a:cs typeface="Times New Roman" pitchFamily="18" charset="0"/>
              </a:rPr>
              <a:t>Одредбе о кривичним делима против личности и санкције за телесне повреде (196-220)</a:t>
            </a:r>
          </a:p>
          <a:p>
            <a:pPr algn="just"/>
            <a:r>
              <a:rPr lang="sr-Cyrl-RS" sz="2400" dirty="0" smtClean="0">
                <a:latin typeface="Times New Roman" pitchFamily="18" charset="0"/>
                <a:cs typeface="Times New Roman" pitchFamily="18" charset="0"/>
              </a:rPr>
              <a:t>Одредбе којима је регулисан рад и разне врсте послова и услуга, као и кориштење, оштећење и крађа туђих средстава за рад (221-282)</a:t>
            </a:r>
            <a:endParaRPr lang="en-US" sz="2400" dirty="0">
              <a:latin typeface="Times New Roman" pitchFamily="18" charset="0"/>
              <a:cs typeface="Times New Roman" pitchFamily="18" charset="0"/>
            </a:endParaRP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ПРАВНА ТРАДИЦИЈА СОЦИЈАЛИСТИЧКИХ ЗЕМАЉА</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a:bodyPr>
          <a:lstStyle/>
          <a:p>
            <a:pPr algn="just"/>
            <a:r>
              <a:rPr lang="sr-Cyrl-RS" sz="2400" dirty="0" smtClean="0">
                <a:latin typeface="Times New Roman" pitchFamily="18" charset="0"/>
                <a:cs typeface="Times New Roman" pitchFamily="18" charset="0"/>
              </a:rPr>
              <a:t>Декларација </a:t>
            </a:r>
            <a:r>
              <a:rPr lang="sr-Cyrl-RS" sz="2400" smtClean="0">
                <a:latin typeface="Times New Roman" pitchFamily="18" charset="0"/>
                <a:cs typeface="Times New Roman" pitchFamily="18" charset="0"/>
              </a:rPr>
              <a:t>о правима </a:t>
            </a:r>
            <a:r>
              <a:rPr lang="sr-Cyrl-RS" sz="2400" dirty="0" smtClean="0">
                <a:latin typeface="Times New Roman" pitchFamily="18" charset="0"/>
                <a:cs typeface="Times New Roman" pitchFamily="18" charset="0"/>
              </a:rPr>
              <a:t>радног и експлоатисаног народа и Устав РСФСР (Руске Совјетске Федеративне </a:t>
            </a:r>
            <a:r>
              <a:rPr lang="sr-Cyrl-RS" sz="2400" smtClean="0">
                <a:latin typeface="Times New Roman" pitchFamily="18" charset="0"/>
                <a:cs typeface="Times New Roman" pitchFamily="18" charset="0"/>
              </a:rPr>
              <a:t>Социјалистичке Републике</a:t>
            </a:r>
            <a:r>
              <a:rPr lang="sr-Cyrl-RS" sz="2400" dirty="0" smtClean="0">
                <a:latin typeface="Times New Roman" pitchFamily="18" charset="0"/>
                <a:cs typeface="Times New Roman" pitchFamily="18" charset="0"/>
              </a:rPr>
              <a:t>) из 1918. године</a:t>
            </a:r>
          </a:p>
          <a:p>
            <a:pPr algn="just"/>
            <a:r>
              <a:rPr lang="sr-Cyrl-RS" sz="2400" dirty="0" smtClean="0">
                <a:latin typeface="Times New Roman" pitchFamily="18" charset="0"/>
                <a:cs typeface="Times New Roman" pitchFamily="18" charset="0"/>
              </a:rPr>
              <a:t>Устав Совјетског Савеза из 1924. године</a:t>
            </a:r>
          </a:p>
          <a:p>
            <a:pPr algn="just"/>
            <a:r>
              <a:rPr lang="sr-Cyrl-RS" sz="2400" dirty="0" smtClean="0">
                <a:latin typeface="Times New Roman" pitchFamily="18" charset="0"/>
                <a:cs typeface="Times New Roman" pitchFamily="18" charset="0"/>
              </a:rPr>
              <a:t>Устав из СССР из 1936. године – први пут се уводе елементи поделе власти при чему највишу власт добија Врховни совјет СССР као законодавно представничко тело које се састоји из два дома – Совјет савеза и Совјет националности</a:t>
            </a:r>
          </a:p>
          <a:p>
            <a:pPr algn="just"/>
            <a:r>
              <a:rPr lang="sr-Cyrl-RS" sz="2400" dirty="0" smtClean="0">
                <a:latin typeface="Times New Roman" pitchFamily="18" charset="0"/>
                <a:cs typeface="Times New Roman" pitchFamily="18" charset="0"/>
              </a:rPr>
              <a:t>Особености кривичног и грађанског права</a:t>
            </a:r>
          </a:p>
          <a:p>
            <a:pPr algn="just"/>
            <a:r>
              <a:rPr lang="sr-Cyrl-RS" sz="2400" dirty="0" smtClean="0">
                <a:latin typeface="Times New Roman" pitchFamily="18" charset="0"/>
                <a:cs typeface="Times New Roman" pitchFamily="18" charset="0"/>
              </a:rPr>
              <a:t>Грађански законик РСФСР из 1922. године</a:t>
            </a:r>
            <a:endParaRPr lang="en-US" sz="24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ОДНОС ПРЕМА ОБИЧАЈНОМ ПРАВУ</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a:bodyPr>
          <a:lstStyle/>
          <a:p>
            <a:pPr algn="just"/>
            <a:r>
              <a:rPr lang="sr-Cyrl-RS" sz="2400" dirty="0" smtClean="0">
                <a:latin typeface="Times New Roman" pitchFamily="18" charset="0"/>
                <a:cs typeface="Times New Roman" pitchFamily="18" charset="0"/>
              </a:rPr>
              <a:t>Основно питање које се поставља јесте да ли је Хамураби у свом законику кодификовао постојеће обичајно право или је његов рад био усмерен на промену дотадашњих обичаја и увођење нових прописа?</a:t>
            </a:r>
          </a:p>
          <a:p>
            <a:pPr algn="just"/>
            <a:r>
              <a:rPr lang="sr-Cyrl-RS" sz="2400" dirty="0" smtClean="0">
                <a:latin typeface="Times New Roman" pitchFamily="18" charset="0"/>
                <a:cs typeface="Times New Roman" pitchFamily="18" charset="0"/>
              </a:rPr>
              <a:t>Имајући у виду садржину Законика може се закључити да је Хамураби забележио само оне обичаје који се још увек нису били учврстили у пракси (нпр. регулише убиство из нехата, а нигде не говори о умишљајном убиству), али и да је мењао постојеће норме и уводио нове (нпр. ограничава дужничко ропство на три године)</a:t>
            </a:r>
            <a:endParaRPr lang="en-US" sz="24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algn="ctr"/>
            <a:r>
              <a:rPr lang="sr-Cyrl-RS" dirty="0" smtClean="0">
                <a:effectLst/>
                <a:latin typeface="Times New Roman" pitchFamily="18" charset="0"/>
                <a:cs typeface="Times New Roman" pitchFamily="18" charset="0"/>
              </a:rPr>
              <a:t>САНКЦИЈЕ</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a:bodyPr>
          <a:lstStyle/>
          <a:p>
            <a:pPr algn="just"/>
            <a:r>
              <a:rPr lang="sr-Cyrl-RS" sz="2400" dirty="0" smtClean="0">
                <a:latin typeface="Times New Roman" pitchFamily="18" charset="0"/>
                <a:cs typeface="Times New Roman" pitchFamily="18" charset="0"/>
              </a:rPr>
              <a:t>Казнена политика у Хамурабијевом законику је доста строжија него у претходним законицима</a:t>
            </a:r>
          </a:p>
          <a:p>
            <a:pPr algn="just"/>
            <a:r>
              <a:rPr lang="sr-Cyrl-RS" sz="2400" dirty="0" smtClean="0">
                <a:latin typeface="Times New Roman" pitchFamily="18" charset="0"/>
                <a:cs typeface="Times New Roman" pitchFamily="18" charset="0"/>
              </a:rPr>
              <a:t>Хамурабијев законик карактерише бруталан систем санкција у коме доминирају смртна казна, талион и сакаћење. Осим њих постоје и новчане казне</a:t>
            </a:r>
          </a:p>
          <a:p>
            <a:pPr algn="just"/>
            <a:r>
              <a:rPr lang="sr-Cyrl-RS" sz="2400" dirty="0" smtClean="0">
                <a:latin typeface="Times New Roman" pitchFamily="18" charset="0"/>
                <a:cs typeface="Times New Roman" pitchFamily="18" charset="0"/>
              </a:rPr>
              <a:t>Санкције су зависиле од статуса учиниоца дела или жртве (биле су блаже за припаднике владајуће класе). Тако се нпр. уништење ока неком мушкену (слободни сељаци) или робу не кажњава применом талиона, него одређеним новчаним износом</a:t>
            </a:r>
          </a:p>
          <a:p>
            <a:endParaRPr lang="en-US" sz="24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СТВАРНО ПРАВО У ХАМУРАБИЈЕВОМ ЗАКОНИКУ</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92500"/>
          </a:bodyPr>
          <a:lstStyle/>
          <a:p>
            <a:pPr algn="just"/>
            <a:r>
              <a:rPr lang="sr-Cyrl-RS" sz="2400" dirty="0" smtClean="0">
                <a:latin typeface="Times New Roman" pitchFamily="18" charset="0"/>
                <a:cs typeface="Times New Roman" pitchFamily="18" charset="0"/>
              </a:rPr>
              <a:t>Колективна својина (државна, храмовска, својина сеоских општина) – земљиште, робови, стока, оруђе за обраду земље</a:t>
            </a:r>
          </a:p>
          <a:p>
            <a:pPr algn="just"/>
            <a:r>
              <a:rPr lang="sr-Cyrl-RS" sz="2400" dirty="0" smtClean="0">
                <a:latin typeface="Times New Roman" pitchFamily="18" charset="0"/>
                <a:cs typeface="Times New Roman" pitchFamily="18" charset="0"/>
              </a:rPr>
              <a:t>Земља у колективној својини се најчешће давала на обраду слободним члановима заједнице кроз закуп, а они би на име накнаде давали одређени део приноса</a:t>
            </a:r>
          </a:p>
          <a:p>
            <a:pPr algn="just"/>
            <a:r>
              <a:rPr lang="sr-Cyrl-RS" sz="2400" dirty="0" smtClean="0">
                <a:latin typeface="Times New Roman" pitchFamily="18" charset="0"/>
                <a:cs typeface="Times New Roman" pitchFamily="18" charset="0"/>
              </a:rPr>
              <a:t>Приватна својина – својина на земљи се могла стећи на деривативни начин или путем одржаја</a:t>
            </a:r>
          </a:p>
          <a:p>
            <a:pPr algn="just"/>
            <a:r>
              <a:rPr lang="sr-Cyrl-RS" sz="2400" dirty="0" smtClean="0">
                <a:latin typeface="Times New Roman" pitchFamily="18" charset="0"/>
                <a:cs typeface="Times New Roman" pitchFamily="18" charset="0"/>
              </a:rPr>
              <a:t>Илку својина</a:t>
            </a:r>
          </a:p>
          <a:p>
            <a:pPr algn="just"/>
            <a:r>
              <a:rPr lang="sr-Cyrl-RS" sz="2400" dirty="0" smtClean="0">
                <a:latin typeface="Times New Roman" pitchFamily="18" charset="0"/>
                <a:cs typeface="Times New Roman" pitchFamily="18" charset="0"/>
              </a:rPr>
              <a:t>Заложно право – на његово постојање указује институт кудуру</a:t>
            </a:r>
          </a:p>
          <a:p>
            <a:pPr algn="just"/>
            <a:r>
              <a:rPr lang="sr-Cyrl-RS" sz="2400" dirty="0" smtClean="0">
                <a:latin typeface="Times New Roman" pitchFamily="18" charset="0"/>
                <a:cs typeface="Times New Roman" pitchFamily="18" charset="0"/>
              </a:rPr>
              <a:t>У залогу су се давале и друге ствари, не само земљиште</a:t>
            </a:r>
          </a:p>
          <a:p>
            <a:pPr algn="just"/>
            <a:r>
              <a:rPr lang="sr-Cyrl-RS" sz="2400" dirty="0" smtClean="0">
                <a:latin typeface="Times New Roman" pitchFamily="18" charset="0"/>
                <a:cs typeface="Times New Roman" pitchFamily="18" charset="0"/>
              </a:rPr>
              <a:t>Службености – право прелаза преко туђег земљишта</a:t>
            </a:r>
            <a:endParaRPr lang="en-US" sz="24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ОБЛИГАЦИОНО ПРАВО У ХАМУРАБИЈЕВОМ ЗАКОНИКУ</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85000" lnSpcReduction="20000"/>
          </a:bodyPr>
          <a:lstStyle/>
          <a:p>
            <a:pPr algn="just"/>
            <a:r>
              <a:rPr lang="sr-Cyrl-RS" sz="2400" dirty="0" smtClean="0">
                <a:latin typeface="Times New Roman" pitchFamily="18" charset="0"/>
                <a:cs typeface="Times New Roman" pitchFamily="18" charset="0"/>
              </a:rPr>
              <a:t>Уговори су закључивани у усменој (уз присуство сведока) и писменој (најважнији уговори) форми</a:t>
            </a:r>
          </a:p>
          <a:p>
            <a:pPr algn="just"/>
            <a:r>
              <a:rPr lang="sr-Cyrl-RS" sz="2400" dirty="0" smtClean="0">
                <a:latin typeface="Times New Roman" pitchFamily="18" charset="0"/>
                <a:cs typeface="Times New Roman" pitchFamily="18" charset="0"/>
              </a:rPr>
              <a:t>Купопродаја – састојала се у истовременој предаји ствари и исплати цене</a:t>
            </a:r>
          </a:p>
          <a:p>
            <a:pPr algn="just"/>
            <a:r>
              <a:rPr lang="sr-Cyrl-RS" sz="2400" dirty="0" smtClean="0">
                <a:latin typeface="Times New Roman" pitchFamily="18" charset="0"/>
                <a:cs typeface="Times New Roman" pitchFamily="18" charset="0"/>
              </a:rPr>
              <a:t>Зајам – у почетку се давао у натури (жито), а касније у новцу. У првом случају камате су биле веће (1/3 главнице)</a:t>
            </a:r>
          </a:p>
          <a:p>
            <a:pPr algn="just"/>
            <a:r>
              <a:rPr lang="sr-Cyrl-RS" sz="2400" dirty="0" smtClean="0">
                <a:latin typeface="Times New Roman" pitchFamily="18" charset="0"/>
                <a:cs typeface="Times New Roman" pitchFamily="18" charset="0"/>
              </a:rPr>
              <a:t>Закуп – најчешћи предмет уговора је била земља, а накнада се уговарала у одређеној количини приноса. Осим земље предмет закупа су могли бити кућа, стока, робови, оруђе...</a:t>
            </a:r>
          </a:p>
          <a:p>
            <a:pPr algn="just"/>
            <a:r>
              <a:rPr lang="sr-Cyrl-RS" sz="2400" dirty="0" smtClean="0">
                <a:latin typeface="Times New Roman" pitchFamily="18" charset="0"/>
                <a:cs typeface="Times New Roman" pitchFamily="18" charset="0"/>
              </a:rPr>
              <a:t>Уговор о личном најму – примењивао се када је требало унајмити радну снагу робова или слободних људи за обављање одређених послова (обрада земље, физички послови)</a:t>
            </a:r>
          </a:p>
          <a:p>
            <a:pPr algn="just"/>
            <a:r>
              <a:rPr lang="sr-Cyrl-RS" sz="2400" dirty="0" smtClean="0">
                <a:latin typeface="Times New Roman" pitchFamily="18" charset="0"/>
                <a:cs typeface="Times New Roman" pitchFamily="18" charset="0"/>
              </a:rPr>
              <a:t>Уговор о делу – тражило се посебно знање радника који се унајмљује за обављање тачно одређеног посла (лекар, грађевинар, бродоградитељ...)</a:t>
            </a:r>
          </a:p>
          <a:p>
            <a:pPr algn="just"/>
            <a:r>
              <a:rPr lang="sr-Cyrl-RS" sz="2400" dirty="0" smtClean="0">
                <a:latin typeface="Times New Roman" pitchFamily="18" charset="0"/>
                <a:cs typeface="Times New Roman" pitchFamily="18" charset="0"/>
              </a:rPr>
              <a:t>Уговор о остави, ортаклуку, поклону...</a:t>
            </a:r>
          </a:p>
          <a:p>
            <a:pPr algn="just"/>
            <a:r>
              <a:rPr lang="sr-Cyrl-RS" sz="2400" dirty="0" smtClean="0">
                <a:latin typeface="Times New Roman" pitchFamily="18" charset="0"/>
                <a:cs typeface="Times New Roman" pitchFamily="18" charset="0"/>
              </a:rPr>
              <a:t>Постоје и одредбе које регулишу одговорност за причињену штету</a:t>
            </a:r>
            <a:endParaRPr lang="en-US" sz="24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БРАЧНО И ПОРОДИЧНО ПРАВО У ХАМУРАБИЈЕВОМ ЗАКОНИКУ</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77500" lnSpcReduction="20000"/>
          </a:bodyPr>
          <a:lstStyle/>
          <a:p>
            <a:pPr algn="just"/>
            <a:r>
              <a:rPr lang="sr-Cyrl-RS" sz="2400" dirty="0" smtClean="0">
                <a:latin typeface="Times New Roman" pitchFamily="18" charset="0"/>
                <a:cs typeface="Times New Roman" pitchFamily="18" charset="0"/>
              </a:rPr>
              <a:t>Брак се закључује уговором</a:t>
            </a:r>
          </a:p>
          <a:p>
            <a:pPr algn="just"/>
            <a:r>
              <a:rPr lang="sr-Cyrl-RS" sz="2400" dirty="0" smtClean="0">
                <a:latin typeface="Times New Roman" pitchFamily="18" charset="0"/>
                <a:cs typeface="Times New Roman" pitchFamily="18" charset="0"/>
              </a:rPr>
              <a:t>Прва фаза у закључењу брака – предбрачни поклон (тирхату) није био обавезан</a:t>
            </a:r>
          </a:p>
          <a:p>
            <a:pPr algn="just"/>
            <a:r>
              <a:rPr lang="sr-Cyrl-RS" sz="2400" dirty="0" smtClean="0">
                <a:latin typeface="Times New Roman" pitchFamily="18" charset="0"/>
                <a:cs typeface="Times New Roman" pitchFamily="18" charset="0"/>
              </a:rPr>
              <a:t>Друга фаза у закључењу брака – прелазак младе у кућу мужа</a:t>
            </a:r>
          </a:p>
          <a:p>
            <a:pPr algn="just"/>
            <a:r>
              <a:rPr lang="sr-Cyrl-RS" sz="2400" dirty="0" smtClean="0">
                <a:latin typeface="Times New Roman" pitchFamily="18" charset="0"/>
                <a:cs typeface="Times New Roman" pitchFamily="18" charset="0"/>
              </a:rPr>
              <a:t>Отац је био обавезан да преда мираз (шерикту)</a:t>
            </a:r>
          </a:p>
          <a:p>
            <a:pPr algn="just"/>
            <a:r>
              <a:rPr lang="sr-Cyrl-RS" sz="2400" dirty="0" smtClean="0">
                <a:latin typeface="Times New Roman" pitchFamily="18" charset="0"/>
                <a:cs typeface="Times New Roman" pitchFamily="18" charset="0"/>
              </a:rPr>
              <a:t>Мушкарац је могао да доведе и другу жену (конкубину) у циљу обезбеђења потомства</a:t>
            </a:r>
          </a:p>
          <a:p>
            <a:pPr algn="just"/>
            <a:r>
              <a:rPr lang="sr-Cyrl-RS" sz="2400" dirty="0" smtClean="0">
                <a:latin typeface="Times New Roman" pitchFamily="18" charset="0"/>
                <a:cs typeface="Times New Roman" pitchFamily="18" charset="0"/>
              </a:rPr>
              <a:t>Био је дозвољен брак између слободних људи и робова (није долазило до промена у статусу супружника)</a:t>
            </a:r>
          </a:p>
          <a:p>
            <a:pPr algn="just"/>
            <a:r>
              <a:rPr lang="sr-Cyrl-RS" sz="2400" dirty="0" smtClean="0">
                <a:latin typeface="Times New Roman" pitchFamily="18" charset="0"/>
                <a:cs typeface="Times New Roman" pitchFamily="18" charset="0"/>
              </a:rPr>
              <a:t>Жени је за прељубу претила смртна казна. Чак и у случају сумње на прељубу морала је да се правда кроз божији суд (скакањем у воду)</a:t>
            </a:r>
          </a:p>
          <a:p>
            <a:pPr algn="just"/>
            <a:r>
              <a:rPr lang="sr-Cyrl-RS" sz="2400" dirty="0" smtClean="0">
                <a:latin typeface="Times New Roman" pitchFamily="18" charset="0"/>
                <a:cs typeface="Times New Roman" pitchFamily="18" charset="0"/>
              </a:rPr>
              <a:t>Муж је могао да да своју жену у дужничко ропство,  да је отера од куће и раскине брак (репудијум), али је морао да врати шерикту</a:t>
            </a:r>
          </a:p>
          <a:p>
            <a:pPr algn="just"/>
            <a:r>
              <a:rPr lang="sr-Cyrl-RS" sz="2400" dirty="0" smtClean="0">
                <a:latin typeface="Times New Roman" pitchFamily="18" charset="0"/>
                <a:cs typeface="Times New Roman" pitchFamily="18" charset="0"/>
              </a:rPr>
              <a:t>Жена је имала и правну и пословну способност, као и делимичну процесну способност (могла се појављивати као сведок на суду или иницирати развод брака)</a:t>
            </a:r>
          </a:p>
          <a:p>
            <a:pPr algn="just"/>
            <a:r>
              <a:rPr lang="sr-Cyrl-RS" sz="2400" dirty="0" smtClean="0">
                <a:latin typeface="Times New Roman" pitchFamily="18" charset="0"/>
                <a:cs typeface="Times New Roman" pitchFamily="18" charset="0"/>
              </a:rPr>
              <a:t>Нудуну – поклон који је за време трајања брака муж давао жени</a:t>
            </a:r>
          </a:p>
          <a:p>
            <a:endParaRPr lang="en-US" sz="24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НАСЛЕДНО ПРАВО У ХАМУРАБИЈЕВОМ ЗАКОНИКУ</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lnSpcReduction="10000"/>
          </a:bodyPr>
          <a:lstStyle/>
          <a:p>
            <a:pPr algn="just"/>
            <a:r>
              <a:rPr lang="sr-Cyrl-RS" sz="2400" dirty="0" smtClean="0">
                <a:latin typeface="Times New Roman" pitchFamily="18" charset="0"/>
                <a:cs typeface="Times New Roman" pitchFamily="18" charset="0"/>
              </a:rPr>
              <a:t>Закоником су регулисана само нека (вероватно најспорнија питања), док је већина материје препуштена обичајима</a:t>
            </a:r>
          </a:p>
          <a:p>
            <a:pPr algn="just"/>
            <a:r>
              <a:rPr lang="sr-Cyrl-RS" sz="2400" dirty="0" smtClean="0">
                <a:latin typeface="Times New Roman" pitchFamily="18" charset="0"/>
                <a:cs typeface="Times New Roman" pitchFamily="18" charset="0"/>
              </a:rPr>
              <a:t>Наследници су били само синови, а женска деца су се намиривала кроз мираз (посвећенице су добијале 1/3 наследног дела који добијају синови)</a:t>
            </a:r>
          </a:p>
          <a:p>
            <a:pPr algn="just"/>
            <a:r>
              <a:rPr lang="sr-Cyrl-RS" sz="2400" dirty="0" smtClean="0">
                <a:latin typeface="Times New Roman" pitchFamily="18" charset="0"/>
                <a:cs typeface="Times New Roman" pitchFamily="18" charset="0"/>
              </a:rPr>
              <a:t>Познат је принцип репрезентације</a:t>
            </a:r>
          </a:p>
          <a:p>
            <a:pPr algn="just"/>
            <a:r>
              <a:rPr lang="sr-Cyrl-RS" sz="2400" dirty="0" smtClean="0">
                <a:latin typeface="Times New Roman" pitchFamily="18" charset="0"/>
                <a:cs typeface="Times New Roman" pitchFamily="18" charset="0"/>
              </a:rPr>
              <a:t>У случају да оставилац нема мушких потомака наслеђују га браћа, а потом стричеви</a:t>
            </a:r>
          </a:p>
          <a:p>
            <a:pPr algn="just"/>
            <a:r>
              <a:rPr lang="sr-Cyrl-RS" sz="2400" dirty="0" smtClean="0">
                <a:latin typeface="Times New Roman" pitchFamily="18" charset="0"/>
                <a:cs typeface="Times New Roman" pitchFamily="18" charset="0"/>
              </a:rPr>
              <a:t>Жена је на име свог наследног дела добијала нудуну, а у супротном јој је припадао једнак део као и синовима</a:t>
            </a:r>
          </a:p>
          <a:p>
            <a:pPr algn="just"/>
            <a:r>
              <a:rPr lang="sr-Cyrl-RS" sz="2400" dirty="0" smtClean="0">
                <a:latin typeface="Times New Roman" pitchFamily="18" charset="0"/>
                <a:cs typeface="Times New Roman" pitchFamily="18" charset="0"/>
              </a:rPr>
              <a:t>Тестамент није постојао, али се законско наслеђивање изигравало путем поклона за случај смрти или адопције</a:t>
            </a:r>
            <a:endParaRPr lang="en-US" sz="24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КРИВИЧНО ПРАВО У ХАМУРАБИЈЕВОМ ЗАКОНИКУ</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92500"/>
          </a:bodyPr>
          <a:lstStyle/>
          <a:p>
            <a:pPr algn="just"/>
            <a:r>
              <a:rPr lang="sr-Cyrl-RS" sz="2400" dirty="0" smtClean="0">
                <a:latin typeface="Times New Roman" pitchFamily="18" charset="0"/>
                <a:cs typeface="Times New Roman" pitchFamily="18" charset="0"/>
              </a:rPr>
              <a:t>У овој области права је највише приметно мешање старих, примитивних институција (талион, колективна одговорност) са иновацијама које уводи законодавац (имовинске казне)</a:t>
            </a:r>
          </a:p>
          <a:p>
            <a:pPr algn="just"/>
            <a:r>
              <a:rPr lang="sr-Cyrl-RS" sz="2400" dirty="0" smtClean="0">
                <a:latin typeface="Times New Roman" pitchFamily="18" charset="0"/>
                <a:cs typeface="Times New Roman" pitchFamily="18" charset="0"/>
              </a:rPr>
              <a:t>Талион је некада потпун, а некада симболичан (нпр. одсецање језика због увреде)</a:t>
            </a:r>
          </a:p>
          <a:p>
            <a:pPr algn="just"/>
            <a:r>
              <a:rPr lang="sr-Cyrl-RS" sz="2400" dirty="0" smtClean="0">
                <a:latin typeface="Times New Roman" pitchFamily="18" charset="0"/>
                <a:cs typeface="Times New Roman" pitchFamily="18" charset="0"/>
              </a:rPr>
              <a:t>Имовинске санкције у неким случајевима имају за циљ накнаду штете, а у неким имају казнени карактер (неколико пута су веће од износа причињене штете)</a:t>
            </a:r>
          </a:p>
          <a:p>
            <a:pPr algn="just"/>
            <a:r>
              <a:rPr lang="sr-Cyrl-RS" sz="2400" dirty="0" smtClean="0">
                <a:latin typeface="Times New Roman" pitchFamily="18" charset="0"/>
                <a:cs typeface="Times New Roman" pitchFamily="18" charset="0"/>
              </a:rPr>
              <a:t>У већини случајева деликти имају приватноправни карактер, па се и кажњавање препушта оштећеној страни</a:t>
            </a:r>
          </a:p>
          <a:p>
            <a:pPr algn="just"/>
            <a:r>
              <a:rPr lang="sr-Cyrl-RS" sz="2400" dirty="0" smtClean="0">
                <a:latin typeface="Times New Roman" pitchFamily="18" charset="0"/>
                <a:cs typeface="Times New Roman" pitchFamily="18" charset="0"/>
              </a:rPr>
              <a:t>Примењује се принцип објективне одговорности, али се у неким одредбама уочавају и наговештаји појма кривице, умишљаја и нехата</a:t>
            </a:r>
            <a:endParaRPr lang="en-US" sz="24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394448" cy="838200"/>
          </a:xfrm>
        </p:spPr>
        <p:txBody>
          <a:bodyPr>
            <a:normAutofit/>
          </a:bodyPr>
          <a:lstStyle/>
          <a:p>
            <a:pPr algn="ctr"/>
            <a:r>
              <a:rPr lang="sr-Cyrl-RS" dirty="0" smtClean="0">
                <a:effectLst/>
                <a:latin typeface="Times New Roman" pitchFamily="18" charset="0"/>
                <a:cs typeface="Times New Roman" pitchFamily="18" charset="0"/>
              </a:rPr>
              <a:t>ПРИМИТИВНО</a:t>
            </a:r>
            <a:r>
              <a:rPr lang="sr-Cyrl-RS" dirty="0" smtClean="0">
                <a:latin typeface="Times New Roman" pitchFamily="18" charset="0"/>
                <a:cs typeface="Times New Roman" pitchFamily="18" charset="0"/>
              </a:rPr>
              <a:t> </a:t>
            </a:r>
            <a:r>
              <a:rPr lang="sr-Cyrl-RS" dirty="0" smtClean="0">
                <a:effectLst/>
                <a:latin typeface="Times New Roman" pitchFamily="18" charset="0"/>
                <a:cs typeface="Times New Roman" pitchFamily="18" charset="0"/>
              </a:rPr>
              <a:t>ПРАВО</a:t>
            </a:r>
            <a:endParaRPr lang="en-US" dirty="0">
              <a:effectLst/>
              <a:latin typeface="Times New Roman" pitchFamily="18" charset="0"/>
              <a:cs typeface="Times New Roman" pitchFamily="18" charset="0"/>
            </a:endParaRPr>
          </a:p>
        </p:txBody>
      </p:sp>
      <p:sp>
        <p:nvSpPr>
          <p:cNvPr id="3" name="Subtitle 2"/>
          <p:cNvSpPr>
            <a:spLocks noGrp="1"/>
          </p:cNvSpPr>
          <p:nvPr>
            <p:ph type="subTitle" idx="1"/>
          </p:nvPr>
        </p:nvSpPr>
        <p:spPr>
          <a:xfrm>
            <a:off x="990600" y="1371600"/>
            <a:ext cx="7696200" cy="5029200"/>
          </a:xfrm>
        </p:spPr>
        <p:txBody>
          <a:bodyPr>
            <a:normAutofit lnSpcReduction="10000"/>
          </a:bodyPr>
          <a:lstStyle/>
          <a:p>
            <a:pPr algn="just">
              <a:buFont typeface="Arial" pitchFamily="34" charset="0"/>
              <a:buChar char="•"/>
            </a:pPr>
            <a:r>
              <a:rPr lang="sr-Cyrl-RS" dirty="0" smtClean="0">
                <a:latin typeface="Times New Roman" pitchFamily="18" charset="0"/>
                <a:cs typeface="Times New Roman" pitchFamily="18" charset="0"/>
              </a:rPr>
              <a:t> </a:t>
            </a:r>
            <a:r>
              <a:rPr lang="sr-Cyrl-RS" sz="2400" dirty="0" smtClean="0">
                <a:latin typeface="Times New Roman" pitchFamily="18" charset="0"/>
                <a:cs typeface="Times New Roman" pitchFamily="18" charset="0"/>
              </a:rPr>
              <a:t>Племенска друштва</a:t>
            </a:r>
          </a:p>
          <a:p>
            <a:pPr algn="just">
              <a:buFont typeface="Arial" pitchFamily="34" charset="0"/>
              <a:buChar char="•"/>
            </a:pPr>
            <a:r>
              <a:rPr lang="sr-Cyrl-RS" sz="2400" dirty="0" smtClean="0">
                <a:latin typeface="Times New Roman" pitchFamily="18" charset="0"/>
                <a:cs typeface="Times New Roman" pitchFamily="18" charset="0"/>
              </a:rPr>
              <a:t> Право у племенским друштвима – примитивно право (обичајно право, народско право, племенско право, неписано право)</a:t>
            </a:r>
          </a:p>
          <a:p>
            <a:pPr algn="just">
              <a:buFont typeface="Arial" pitchFamily="34" charset="0"/>
              <a:buChar char="•"/>
            </a:pPr>
            <a:r>
              <a:rPr lang="sr-Cyrl-RS" sz="2400" dirty="0" smtClean="0">
                <a:latin typeface="Times New Roman" pitchFamily="18" charset="0"/>
                <a:cs typeface="Times New Roman" pitchFamily="18" charset="0"/>
              </a:rPr>
              <a:t> Садржина примитивног права (норме које забрањују или подстичу одређено понашање, норме које захтевају обештећење, норме које регулишу заснивање и пренос права и обавеза, норме о судовима, ауторитет који може да створи нове и укине застареле норме)</a:t>
            </a:r>
          </a:p>
          <a:p>
            <a:pPr algn="just">
              <a:buFont typeface="Arial" pitchFamily="34" charset="0"/>
              <a:buChar char="•"/>
            </a:pPr>
            <a:r>
              <a:rPr lang="sr-Cyrl-RS" sz="2400" dirty="0" smtClean="0">
                <a:latin typeface="Times New Roman" pitchFamily="18" charset="0"/>
                <a:cs typeface="Times New Roman" pitchFamily="18" charset="0"/>
              </a:rPr>
              <a:t> Разлике у односу на савремено право</a:t>
            </a:r>
          </a:p>
          <a:p>
            <a:pPr algn="just">
              <a:buFont typeface="Arial" pitchFamily="34" charset="0"/>
              <a:buChar char="•"/>
            </a:pPr>
            <a:r>
              <a:rPr lang="sr-Cyrl-RS" sz="2400" dirty="0" smtClean="0">
                <a:latin typeface="Times New Roman" pitchFamily="18" charset="0"/>
                <a:cs typeface="Times New Roman" pitchFamily="18" charset="0"/>
              </a:rPr>
              <a:t> Санкције – магијска или религијска, крвна освета,  талион, композиција</a:t>
            </a:r>
          </a:p>
          <a:p>
            <a:pPr algn="just">
              <a:buFont typeface="Arial" pitchFamily="34" charset="0"/>
              <a:buChar char="•"/>
            </a:pPr>
            <a:r>
              <a:rPr lang="sr-Cyrl-RS" sz="2400" dirty="0" smtClean="0">
                <a:latin typeface="Times New Roman" pitchFamily="18" charset="0"/>
                <a:cs typeface="Times New Roman" pitchFamily="18" charset="0"/>
              </a:rPr>
              <a:t> Обичаји, табуи</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КРИВИЧНА ДЕЛА У ХАМУРАБИЈЕВОМ ЗАКОНИКУ</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92500" lnSpcReduction="10000"/>
          </a:bodyPr>
          <a:lstStyle/>
          <a:p>
            <a:pPr algn="just"/>
            <a:r>
              <a:rPr lang="sr-Cyrl-RS" sz="2400" dirty="0" smtClean="0">
                <a:latin typeface="Times New Roman" pitchFamily="18" charset="0"/>
                <a:cs typeface="Times New Roman" pitchFamily="18" charset="0"/>
              </a:rPr>
              <a:t>Кривична дела против личности: телесне повреде (талион или имовинска казна), убиство (регулисани су само посебни случајеви убиства из нехата), увреда и клевета, силовање (регулисан је само један случај и предвиђена је смртна казна)</a:t>
            </a:r>
          </a:p>
          <a:p>
            <a:pPr algn="just"/>
            <a:r>
              <a:rPr lang="sr-Cyrl-RS" sz="2400" dirty="0" smtClean="0">
                <a:latin typeface="Times New Roman" pitchFamily="18" charset="0"/>
                <a:cs typeface="Times New Roman" pitchFamily="18" charset="0"/>
              </a:rPr>
              <a:t>Кривична дела против интегритета породице: инцест и прељуба (смртна казна)</a:t>
            </a:r>
          </a:p>
          <a:p>
            <a:pPr algn="just"/>
            <a:r>
              <a:rPr lang="sr-Cyrl-RS" sz="2400" dirty="0" smtClean="0">
                <a:latin typeface="Times New Roman" pitchFamily="18" charset="0"/>
                <a:cs typeface="Times New Roman" pitchFamily="18" charset="0"/>
              </a:rPr>
              <a:t>Кривична дела против имовине: крађа (за лакше облике крађе санкција је била имовинска, а за теже облике смртна). И овде је видљива правна неједнакост јер је својина повлаштених слојева заштићена вишеструко већом накнадом</a:t>
            </a:r>
          </a:p>
          <a:p>
            <a:pPr algn="just"/>
            <a:r>
              <a:rPr lang="sr-Cyrl-RS" sz="2400" dirty="0" smtClean="0">
                <a:latin typeface="Times New Roman" pitchFamily="18" charset="0"/>
                <a:cs typeface="Times New Roman" pitchFamily="18" charset="0"/>
              </a:rPr>
              <a:t>Предвиђена су само два деликта против државе (остали случајеви су вероватно били регулисани обичајним правом): крчмарица која не пријави заверу и дезертер који избегне одлазак у рат. У оба случаја је предвиђена смртна казна</a:t>
            </a:r>
            <a:endParaRPr lang="en-US" sz="24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СУДОВИ У ХАМУРАБИЈЕВОМ ЗАКОНИКУ</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lnSpcReduction="10000"/>
          </a:bodyPr>
          <a:lstStyle/>
          <a:p>
            <a:pPr algn="just"/>
            <a:r>
              <a:rPr lang="sr-Cyrl-RS" sz="2400" dirty="0" smtClean="0">
                <a:latin typeface="Times New Roman" pitchFamily="18" charset="0"/>
                <a:cs typeface="Times New Roman" pitchFamily="18" charset="0"/>
              </a:rPr>
              <a:t>Сачувани извори указују на две важне чињенице: странке и судије у судском поступку се не позивају на Хамурабијев законик и судије су у пракси често одступале од његових прописа</a:t>
            </a:r>
          </a:p>
          <a:p>
            <a:pPr algn="just"/>
            <a:r>
              <a:rPr lang="sr-Cyrl-RS" sz="2400" dirty="0" smtClean="0">
                <a:latin typeface="Times New Roman" pitchFamily="18" charset="0"/>
                <a:cs typeface="Times New Roman" pitchFamily="18" charset="0"/>
              </a:rPr>
              <a:t>Чиновници (управни органи) који су се бавили суђењем нису били искључиво судије (бавили су се и другим пословима)</a:t>
            </a:r>
          </a:p>
          <a:p>
            <a:pPr algn="just"/>
            <a:r>
              <a:rPr lang="sr-Cyrl-RS" sz="2400" dirty="0" smtClean="0">
                <a:latin typeface="Times New Roman" pitchFamily="18" charset="0"/>
                <a:cs typeface="Times New Roman" pitchFamily="18" charset="0"/>
              </a:rPr>
              <a:t>Највећи број предмета је пресуђивао управник града уз присуство неколицине угледних грађана</a:t>
            </a:r>
          </a:p>
          <a:p>
            <a:pPr algn="just"/>
            <a:r>
              <a:rPr lang="sr-Cyrl-RS" sz="2400" dirty="0" smtClean="0">
                <a:latin typeface="Times New Roman" pitchFamily="18" charset="0"/>
                <a:cs typeface="Times New Roman" pitchFamily="18" charset="0"/>
              </a:rPr>
              <a:t>Поред управних органа постојале су и професионалне владареве судије (</a:t>
            </a:r>
            <a:r>
              <a:rPr lang="sr-Latn-RS" sz="2400" dirty="0" smtClean="0">
                <a:latin typeface="Times New Roman" pitchFamily="18" charset="0"/>
                <a:cs typeface="Times New Roman" pitchFamily="18" charset="0"/>
              </a:rPr>
              <a:t>daijanum)</a:t>
            </a:r>
            <a:r>
              <a:rPr lang="sr-Cyrl-RS" sz="2400" dirty="0" smtClean="0">
                <a:latin typeface="Times New Roman" pitchFamily="18" charset="0"/>
                <a:cs typeface="Times New Roman" pitchFamily="18" charset="0"/>
              </a:rPr>
              <a:t>. Они су судили колегијално, у већу од неколико судија и били су непосредно подређени владару</a:t>
            </a:r>
            <a:endParaRPr lang="en-US" sz="24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СУДСКИ ПОСТУПАК У ХАМУРАБИЈЕВОМ ЗАКОНИКУ</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85000" lnSpcReduction="20000"/>
          </a:bodyPr>
          <a:lstStyle/>
          <a:p>
            <a:pPr algn="just"/>
            <a:r>
              <a:rPr lang="sr-Cyrl-RS" sz="2400" dirty="0" smtClean="0">
                <a:latin typeface="Times New Roman" pitchFamily="18" charset="0"/>
                <a:cs typeface="Times New Roman" pitchFamily="18" charset="0"/>
              </a:rPr>
              <a:t>Судски поступак је по правилу покретала заинтересована странка, а само у изузетним случајевима државни орган</a:t>
            </a:r>
          </a:p>
          <a:p>
            <a:pPr algn="just"/>
            <a:r>
              <a:rPr lang="sr-Cyrl-RS" sz="2400" dirty="0" smtClean="0">
                <a:latin typeface="Times New Roman" pitchFamily="18" charset="0"/>
                <a:cs typeface="Times New Roman" pitchFamily="18" charset="0"/>
              </a:rPr>
              <a:t>Доказна средства: писмене исправе, сведочење</a:t>
            </a:r>
          </a:p>
          <a:p>
            <a:pPr algn="just"/>
            <a:r>
              <a:rPr lang="sr-Cyrl-RS" sz="2400" dirty="0" smtClean="0">
                <a:latin typeface="Times New Roman" pitchFamily="18" charset="0"/>
                <a:cs typeface="Times New Roman" pitchFamily="18" charset="0"/>
              </a:rPr>
              <a:t>Ирационална доказна средства: божији суд (ордалије) и заклетва (доказна или асертаторна – странка тврди да се нешто десило и на основу тога захтева неко право, и оправдавајућа или пургаторна – обеснажује се тврдња супротне стране и њоме оптужени скида са себе одговорност)</a:t>
            </a:r>
          </a:p>
          <a:p>
            <a:pPr algn="just"/>
            <a:r>
              <a:rPr lang="sr-Cyrl-RS" sz="2400" dirty="0" smtClean="0">
                <a:latin typeface="Times New Roman" pitchFamily="18" charset="0"/>
                <a:cs typeface="Times New Roman" pitchFamily="18" charset="0"/>
              </a:rPr>
              <a:t>Божији суд (бацање у воду) се примењивао у два случаја: ако је неко оптужен за враџбине и жена која је оптужена за прељубу</a:t>
            </a:r>
          </a:p>
          <a:p>
            <a:pPr algn="just"/>
            <a:r>
              <a:rPr lang="sr-Cyrl-RS" sz="2400" dirty="0" smtClean="0">
                <a:latin typeface="Times New Roman" pitchFamily="18" charset="0"/>
                <a:cs typeface="Times New Roman" pitchFamily="18" charset="0"/>
              </a:rPr>
              <a:t>Заклетва је била праћена додиривањем полног органа, као знак да се онај који се заклиње куне у своје потомство и то је био непобитан доказ</a:t>
            </a:r>
          </a:p>
          <a:p>
            <a:pPr algn="just"/>
            <a:r>
              <a:rPr lang="sr-Cyrl-RS" sz="2400" dirty="0" smtClean="0">
                <a:latin typeface="Times New Roman" pitchFamily="18" charset="0"/>
                <a:cs typeface="Times New Roman" pitchFamily="18" charset="0"/>
              </a:rPr>
              <a:t>На крају поступка доносила се писмена пресуда која је садржала имена странака, њихове изјаве, заклетве, изјаве сведока, изреку пресуде и забрану странкама да поново воде поступак о истој ствари. Неизвршење пресуде је повлачило нов поступак</a:t>
            </a:r>
            <a:endParaRPr lang="en-US" sz="2400"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algn="ctr"/>
            <a:r>
              <a:rPr lang="sr-Cyrl-RS" dirty="0" smtClean="0">
                <a:effectLst/>
                <a:latin typeface="Times New Roman" pitchFamily="18" charset="0"/>
                <a:cs typeface="Times New Roman" pitchFamily="18" charset="0"/>
              </a:rPr>
              <a:t>ЕГИПАТСКО ПРАВО</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lnSpcReduction="10000"/>
          </a:bodyPr>
          <a:lstStyle/>
          <a:p>
            <a:pPr algn="just"/>
            <a:r>
              <a:rPr lang="sr-Cyrl-RS" sz="2400" dirty="0" smtClean="0">
                <a:latin typeface="Times New Roman" pitchFamily="18" charset="0"/>
                <a:cs typeface="Times New Roman" pitchFamily="18" charset="0"/>
              </a:rPr>
              <a:t>Нема сачуваних зборника права ни појединих закона</a:t>
            </a:r>
          </a:p>
          <a:p>
            <a:pPr algn="just"/>
            <a:r>
              <a:rPr lang="sr-Cyrl-RS" sz="2400" dirty="0" smtClean="0">
                <a:latin typeface="Times New Roman" pitchFamily="18" charset="0"/>
                <a:cs typeface="Times New Roman" pitchFamily="18" charset="0"/>
              </a:rPr>
              <a:t>Могући разлози: принцип “маат” (божанско право односно универзални етички принцип који је означавао правду, право, ред, поредак и истину) или осетљивост материјала на коме се писало (папирус)</a:t>
            </a:r>
          </a:p>
          <a:p>
            <a:pPr algn="just"/>
            <a:r>
              <a:rPr lang="sr-Cyrl-RS" sz="2400" dirty="0" smtClean="0">
                <a:latin typeface="Times New Roman" pitchFamily="18" charset="0"/>
                <a:cs typeface="Times New Roman" pitchFamily="18" charset="0"/>
              </a:rPr>
              <a:t>Према традицији прве законе је донео Менес, затим Рамзес ІІ, а најплоднији законодавац је био Бокхорис (њему се приписује зборник права у 8 књига)</a:t>
            </a:r>
          </a:p>
          <a:p>
            <a:pPr algn="just"/>
            <a:r>
              <a:rPr lang="sr-Cyrl-RS" sz="2400" dirty="0" smtClean="0">
                <a:latin typeface="Times New Roman" pitchFamily="18" charset="0"/>
                <a:cs typeface="Times New Roman" pitchFamily="18" charset="0"/>
              </a:rPr>
              <a:t>У изворном облику само су сачувани неки појединачни правни акти (уговори, пресуде)</a:t>
            </a:r>
          </a:p>
          <a:p>
            <a:pPr algn="just"/>
            <a:r>
              <a:rPr lang="sr-Cyrl-RS" sz="2400" dirty="0" smtClean="0">
                <a:latin typeface="Times New Roman" pitchFamily="18" charset="0"/>
                <a:cs typeface="Times New Roman" pitchFamily="18" charset="0"/>
              </a:rPr>
              <a:t>Египатско право се спорије развијало и доста се ослањало на обичајно право, па је самим тим и потреба за законима и кодификацијама била мања</a:t>
            </a:r>
            <a:endParaRPr lang="en-US" sz="2400"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СТВАРНО И ОБЛИГАЦИОНО ПРАВО У ЕГИПАТСКОМ ПРАВУ</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a:bodyPr>
          <a:lstStyle/>
          <a:p>
            <a:pPr algn="just"/>
            <a:r>
              <a:rPr lang="sr-Cyrl-RS" sz="2400" dirty="0" smtClean="0">
                <a:latin typeface="Times New Roman" pitchFamily="18" charset="0"/>
                <a:cs typeface="Times New Roman" pitchFamily="18" charset="0"/>
              </a:rPr>
              <a:t>Начелно сва земља припада фараону који је додељује на привремено кориштење храмовима, државним службеницима и слободним људима уз обавезу да део прихода дају држави</a:t>
            </a:r>
          </a:p>
          <a:p>
            <a:pPr algn="just"/>
            <a:r>
              <a:rPr lang="sr-Cyrl-RS" sz="2400" dirty="0" smtClean="0">
                <a:latin typeface="Times New Roman" pitchFamily="18" charset="0"/>
                <a:cs typeface="Times New Roman" pitchFamily="18" charset="0"/>
              </a:rPr>
              <a:t>Приватна својина се јавља рано како на покретним, тако и на непокретним стварима</a:t>
            </a:r>
          </a:p>
          <a:p>
            <a:pPr algn="just"/>
            <a:r>
              <a:rPr lang="sr-Cyrl-RS" sz="2400" dirty="0" smtClean="0">
                <a:latin typeface="Times New Roman" pitchFamily="18" charset="0"/>
                <a:cs typeface="Times New Roman" pitchFamily="18" charset="0"/>
              </a:rPr>
              <a:t>Облигационо право се споро развијало (трампа, купопродаја, зајам, закуп, поклон, остава)</a:t>
            </a:r>
          </a:p>
          <a:p>
            <a:pPr algn="just"/>
            <a:r>
              <a:rPr lang="sr-Cyrl-RS" sz="2400" dirty="0" smtClean="0">
                <a:latin typeface="Times New Roman" pitchFamily="18" charset="0"/>
                <a:cs typeface="Times New Roman" pitchFamily="18" charset="0"/>
              </a:rPr>
              <a:t>Уговори су се све до Бокхориса закључивали усмено, свечано и компликовано, уз религијске ритуале и заклетву. Чак и када се прешло на писмене уговоре они су остали свечани и опширни</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БРАЧНО И ПОРОДИЧНО ПРАВО У ЕГИПАТСКОМ ПРАВУ</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92500" lnSpcReduction="20000"/>
          </a:bodyPr>
          <a:lstStyle/>
          <a:p>
            <a:pPr algn="just"/>
            <a:r>
              <a:rPr lang="sr-Cyrl-RS" sz="2400" dirty="0" smtClean="0">
                <a:latin typeface="Times New Roman" pitchFamily="18" charset="0"/>
                <a:cs typeface="Times New Roman" pitchFamily="18" charset="0"/>
              </a:rPr>
              <a:t>Повољан положај жене (имала је пуну правну и пословну способност, без ичије сагласности могла је водити послове, закључивати уговоре, слободно располагати својом имовином како за живота, тако и за случај смрти, могла је бити сведок на суду, обављати све послове, бити шеф породице, обављати функцију џатија, бити фараон, чак се и престо наслеђивао по женској линији)</a:t>
            </a:r>
          </a:p>
          <a:p>
            <a:pPr algn="just"/>
            <a:r>
              <a:rPr lang="sr-Cyrl-RS" sz="2400" dirty="0" smtClean="0">
                <a:latin typeface="Times New Roman" pitchFamily="18" charset="0"/>
                <a:cs typeface="Times New Roman" pitchFamily="18" charset="0"/>
              </a:rPr>
              <a:t>Брак се закључивао само уз одређене световне формалности (без религијског церемонијала) и могао се лако развести (и муж и жена су могли да траже развод). У том случају мужу је припадало 2/3, а жени 1/3 имовине (колико је обично уносила у брак у виду мираза)</a:t>
            </a:r>
          </a:p>
          <a:p>
            <a:pPr algn="just"/>
            <a:r>
              <a:rPr lang="sr-Cyrl-RS" sz="2400" dirty="0" smtClean="0">
                <a:latin typeface="Times New Roman" pitchFamily="18" charset="0"/>
                <a:cs typeface="Times New Roman" pitchFamily="18" charset="0"/>
              </a:rPr>
              <a:t>Женина прељуба је повлачила развод брака и одсецање носа (за прељубника батинање или кастрација)</a:t>
            </a:r>
          </a:p>
          <a:p>
            <a:pPr algn="just"/>
            <a:r>
              <a:rPr lang="sr-Cyrl-RS" sz="2400" dirty="0" smtClean="0">
                <a:latin typeface="Times New Roman" pitchFamily="18" charset="0"/>
                <a:cs typeface="Times New Roman" pitchFamily="18" charset="0"/>
              </a:rPr>
              <a:t>Полигамија и инцестни бракови су карактеристични за фараоне</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НАСЛЕДНО ПРАВО У ЕГИПАТСКОМ ПРАВУ</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a:bodyPr>
          <a:lstStyle/>
          <a:p>
            <a:pPr algn="just"/>
            <a:r>
              <a:rPr lang="sr-Cyrl-RS" sz="2400" dirty="0" smtClean="0">
                <a:latin typeface="Times New Roman" pitchFamily="18" charset="0"/>
                <a:cs typeface="Times New Roman" pitchFamily="18" charset="0"/>
              </a:rPr>
              <a:t>Наслеђивање је било регулисано обичајима</a:t>
            </a:r>
          </a:p>
          <a:p>
            <a:pPr algn="just"/>
            <a:r>
              <a:rPr lang="sr-Cyrl-RS" sz="2400" dirty="0" smtClean="0">
                <a:latin typeface="Times New Roman" pitchFamily="18" charset="0"/>
                <a:cs typeface="Times New Roman" pitchFamily="18" charset="0"/>
              </a:rPr>
              <a:t>Наследници су могли бити и синови и кћери (прво дете је добијало нешто већи део имовине, а остатак имовине се распоређивао на једнаке делове осталој деци)</a:t>
            </a:r>
          </a:p>
          <a:p>
            <a:pPr algn="just"/>
            <a:r>
              <a:rPr lang="sr-Cyrl-RS" sz="2400" dirty="0" smtClean="0">
                <a:latin typeface="Times New Roman" pitchFamily="18" charset="0"/>
                <a:cs typeface="Times New Roman" pitchFamily="18" charset="0"/>
              </a:rPr>
              <a:t>У другом наследном реду су браћа и сестре</a:t>
            </a:r>
          </a:p>
          <a:p>
            <a:pPr algn="just"/>
            <a:r>
              <a:rPr lang="sr-Cyrl-RS" sz="2400" dirty="0" smtClean="0">
                <a:latin typeface="Times New Roman" pitchFamily="18" charset="0"/>
                <a:cs typeface="Times New Roman" pitchFamily="18" charset="0"/>
              </a:rPr>
              <a:t>Упркос томе што није постојао тестамент оставилац је могао да утиче на расподелу своје имовине после смрти – искључивање одређених лица из реда наследника, увођење неких лица у ред наследника путем адопције, </a:t>
            </a:r>
            <a:r>
              <a:rPr lang="sr-Latn-RS" sz="2400" dirty="0" smtClean="0">
                <a:latin typeface="Times New Roman" pitchFamily="18" charset="0"/>
                <a:cs typeface="Times New Roman" pitchFamily="18" charset="0"/>
              </a:rPr>
              <a:t>imit-per</a:t>
            </a:r>
            <a:r>
              <a:rPr lang="sr-Cyrl-RS" sz="2400" dirty="0" smtClean="0">
                <a:latin typeface="Times New Roman" pitchFamily="18" charset="0"/>
                <a:cs typeface="Times New Roman" pitchFamily="18" charset="0"/>
              </a:rPr>
              <a:t> (оставилац сачињава попис своје имовине при чему наводи да неки предмет добија одређено лице)</a:t>
            </a:r>
            <a:endParaRPr lang="en-US" sz="2400"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КРИВИЧНО ПРАВО У ЕГИПАТСКОМ ПРАВУ</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lnSpcReduction="10000"/>
          </a:bodyPr>
          <a:lstStyle/>
          <a:p>
            <a:pPr algn="just"/>
            <a:r>
              <a:rPr lang="sr-Cyrl-RS" sz="2400" dirty="0" smtClean="0">
                <a:latin typeface="Times New Roman" pitchFamily="18" charset="0"/>
                <a:cs typeface="Times New Roman" pitchFamily="18" charset="0"/>
              </a:rPr>
              <a:t>За кривична дела против државе (издаја, побуна, завера) је била предвиђена смртна казна и колективна одговорност породице извршиоца</a:t>
            </a:r>
          </a:p>
          <a:p>
            <a:pPr algn="just"/>
            <a:r>
              <a:rPr lang="sr-Cyrl-RS" sz="2400" dirty="0" smtClean="0">
                <a:latin typeface="Times New Roman" pitchFamily="18" charset="0"/>
                <a:cs typeface="Times New Roman" pitchFamily="18" charset="0"/>
              </a:rPr>
              <a:t>Смртна казна је била предвиђена и за убиство, религијске преступе, лажну оптужбу и лажно сведочење</a:t>
            </a:r>
          </a:p>
          <a:p>
            <a:pPr algn="just"/>
            <a:r>
              <a:rPr lang="sr-Cyrl-RS" sz="2400" dirty="0" smtClean="0">
                <a:latin typeface="Times New Roman" pitchFamily="18" charset="0"/>
                <a:cs typeface="Times New Roman" pitchFamily="18" charset="0"/>
              </a:rPr>
              <a:t>Припадници вишег сталежа осуђени на смрт су могли да изврше самоубиство</a:t>
            </a:r>
          </a:p>
          <a:p>
            <a:pPr algn="just"/>
            <a:r>
              <a:rPr lang="sr-Cyrl-RS" sz="2400" dirty="0" smtClean="0">
                <a:latin typeface="Times New Roman" pitchFamily="18" charset="0"/>
                <a:cs typeface="Times New Roman" pitchFamily="18" charset="0"/>
              </a:rPr>
              <a:t>Бокхорис је дозволио замену смртне казне ропством</a:t>
            </a:r>
          </a:p>
          <a:p>
            <a:pPr algn="just"/>
            <a:r>
              <a:rPr lang="sr-Cyrl-RS" sz="2400" dirty="0" smtClean="0">
                <a:latin typeface="Times New Roman" pitchFamily="18" charset="0"/>
                <a:cs typeface="Times New Roman" pitchFamily="18" charset="0"/>
              </a:rPr>
              <a:t>Најчешће телесне казне су биле батине, а постојале су и имовинске санкције и принудни рад</a:t>
            </a:r>
          </a:p>
          <a:p>
            <a:pPr algn="just"/>
            <a:r>
              <a:rPr lang="sr-Cyrl-RS" sz="2400" dirty="0" smtClean="0">
                <a:latin typeface="Times New Roman" pitchFamily="18" charset="0"/>
                <a:cs typeface="Times New Roman" pitchFamily="18" charset="0"/>
              </a:rPr>
              <a:t>Класна неједнакост је мање видљива јер су и припадници виших сталежа кажњавани исто као и обичан народ</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СУДСКИ ПОСТУПАК У ЕГИПАТСКОМ ПРАВУ</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lnSpcReduction="10000"/>
          </a:bodyPr>
          <a:lstStyle/>
          <a:p>
            <a:pPr algn="just"/>
            <a:r>
              <a:rPr lang="sr-Cyrl-RS" sz="2400" dirty="0" smtClean="0">
                <a:latin typeface="Times New Roman" pitchFamily="18" charset="0"/>
                <a:cs typeface="Times New Roman" pitchFamily="18" charset="0"/>
              </a:rPr>
              <a:t>Поступак је био у надлежности џатија који је председавао судским телом</a:t>
            </a:r>
          </a:p>
          <a:p>
            <a:pPr algn="just"/>
            <a:r>
              <a:rPr lang="sr-Cyrl-RS" sz="2400" dirty="0" smtClean="0">
                <a:latin typeface="Times New Roman" pitchFamily="18" charset="0"/>
                <a:cs typeface="Times New Roman" pitchFamily="18" charset="0"/>
              </a:rPr>
              <a:t>Два најважнија судска органа су Веће десеторице и Палата шесторице</a:t>
            </a:r>
          </a:p>
          <a:p>
            <a:pPr algn="just"/>
            <a:r>
              <a:rPr lang="sr-Cyrl-RS" sz="2400" dirty="0" smtClean="0">
                <a:latin typeface="Times New Roman" pitchFamily="18" charset="0"/>
                <a:cs typeface="Times New Roman" pitchFamily="18" charset="0"/>
              </a:rPr>
              <a:t>Поступак је био подељен на два дела - први део је био писмен (записиван је цео ток поступка), јаван, саслушаване су странке и извођени докази, док је други део био тајан и у њему се доносила пресуда</a:t>
            </a:r>
          </a:p>
          <a:p>
            <a:pPr algn="just"/>
            <a:r>
              <a:rPr lang="sr-Cyrl-RS" sz="2400" dirty="0" smtClean="0">
                <a:latin typeface="Times New Roman" pitchFamily="18" charset="0"/>
                <a:cs typeface="Times New Roman" pitchFamily="18" charset="0"/>
              </a:rPr>
              <a:t>Фараон је изрицао пресуду или је проглашавао пресуду коју је донело судско веће</a:t>
            </a:r>
          </a:p>
          <a:p>
            <a:pPr algn="just"/>
            <a:r>
              <a:rPr lang="sr-Cyrl-RS" sz="2400" dirty="0" smtClean="0">
                <a:latin typeface="Times New Roman" pitchFamily="18" charset="0"/>
                <a:cs typeface="Times New Roman" pitchFamily="18" charset="0"/>
              </a:rPr>
              <a:t>Није постојало право на жалбу јер нема веће инстанце од фараона</a:t>
            </a:r>
          </a:p>
          <a:p>
            <a:pPr algn="just"/>
            <a:r>
              <a:rPr lang="sr-Cyrl-RS" sz="2400" dirty="0" smtClean="0">
                <a:latin typeface="Times New Roman" pitchFamily="18" charset="0"/>
                <a:cs typeface="Times New Roman" pitchFamily="18" charset="0"/>
              </a:rPr>
              <a:t>Фараон је могао да помилује осуђенике на смрт</a:t>
            </a:r>
            <a:endParaRPr lang="en-US" sz="2400"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ДРУШТВЕНА СТРУКТУРА СПАРТЕ</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a:bodyPr>
          <a:lstStyle/>
          <a:p>
            <a:pPr algn="just"/>
            <a:r>
              <a:rPr lang="sr-Cyrl-RS" sz="2400" dirty="0" smtClean="0">
                <a:latin typeface="Times New Roman" pitchFamily="18" charset="0"/>
                <a:cs typeface="Times New Roman" pitchFamily="18" charset="0"/>
              </a:rPr>
              <a:t>Спартијати – слободно становништво, владајући слој (клер, фидитије, хипомејон, одгајање деце, војна обавеза, криптије)</a:t>
            </a:r>
          </a:p>
          <a:p>
            <a:pPr algn="just"/>
            <a:r>
              <a:rPr lang="sr-Cyrl-RS" sz="2400" dirty="0" smtClean="0">
                <a:latin typeface="Times New Roman" pitchFamily="18" charset="0"/>
                <a:cs typeface="Times New Roman" pitchFamily="18" charset="0"/>
              </a:rPr>
              <a:t>Перијеци – били су слободни, али нису имали политичка права, бавили су се занатима и трговином, различите теорије о њиховом пореклу</a:t>
            </a:r>
          </a:p>
          <a:p>
            <a:pPr algn="just"/>
            <a:r>
              <a:rPr lang="sr-Cyrl-RS" sz="2400" dirty="0" smtClean="0">
                <a:latin typeface="Times New Roman" pitchFamily="18" charset="0"/>
                <a:cs typeface="Times New Roman" pitchFamily="18" charset="0"/>
              </a:rPr>
              <a:t>Хелоти – зависно становништво чији је правни положај био специфичан, додељивани су спартанским породицама заједно са поседом, власнику су дуговали део приноса, власт над њиховим животом имала је држава</a:t>
            </a:r>
            <a:endParaRPr lang="en-US" sz="24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ОСНОВНЕ</a:t>
            </a:r>
            <a:r>
              <a:rPr lang="sr-Cyrl-RS" dirty="0" smtClean="0">
                <a:latin typeface="Times New Roman" pitchFamily="18" charset="0"/>
                <a:cs typeface="Times New Roman" pitchFamily="18" charset="0"/>
              </a:rPr>
              <a:t> </a:t>
            </a:r>
            <a:r>
              <a:rPr lang="sr-Cyrl-RS" dirty="0" smtClean="0">
                <a:effectLst/>
                <a:latin typeface="Times New Roman" pitchFamily="18" charset="0"/>
                <a:cs typeface="Times New Roman" pitchFamily="18" charset="0"/>
              </a:rPr>
              <a:t>ОДЛИКЕ</a:t>
            </a:r>
            <a:r>
              <a:rPr lang="sr-Cyrl-RS" dirty="0" smtClean="0">
                <a:latin typeface="Times New Roman" pitchFamily="18" charset="0"/>
                <a:cs typeface="Times New Roman" pitchFamily="18" charset="0"/>
              </a:rPr>
              <a:t> </a:t>
            </a:r>
            <a:r>
              <a:rPr lang="sr-Cyrl-RS" dirty="0" smtClean="0">
                <a:effectLst/>
                <a:latin typeface="Times New Roman" pitchFamily="18" charset="0"/>
                <a:cs typeface="Times New Roman" pitchFamily="18" charset="0"/>
              </a:rPr>
              <a:t>СТАРОГ</a:t>
            </a:r>
            <a:r>
              <a:rPr lang="sr-Cyrl-RS" dirty="0" smtClean="0">
                <a:latin typeface="Times New Roman" pitchFamily="18" charset="0"/>
                <a:cs typeface="Times New Roman" pitchFamily="18" charset="0"/>
              </a:rPr>
              <a:t> </a:t>
            </a:r>
            <a:r>
              <a:rPr lang="sr-Cyrl-RS" dirty="0" smtClean="0">
                <a:effectLst/>
                <a:latin typeface="Times New Roman" pitchFamily="18" charset="0"/>
                <a:cs typeface="Times New Roman" pitchFamily="18" charset="0"/>
              </a:rPr>
              <a:t>ВЕКА</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85000" lnSpcReduction="20000"/>
          </a:bodyPr>
          <a:lstStyle/>
          <a:p>
            <a:pPr algn="just"/>
            <a:r>
              <a:rPr lang="sr-Cyrl-RS" sz="2400" dirty="0" smtClean="0">
                <a:latin typeface="Times New Roman" pitchFamily="18" charset="0"/>
                <a:cs typeface="Times New Roman" pitchFamily="18" charset="0"/>
              </a:rPr>
              <a:t>Периодизација – од настанка првих држава у І</a:t>
            </a:r>
            <a:r>
              <a:rPr lang="en-US" sz="2400" dirty="0" smtClean="0">
                <a:latin typeface="Times New Roman" pitchFamily="18" charset="0"/>
                <a:cs typeface="Times New Roman" pitchFamily="18" charset="0"/>
              </a:rPr>
              <a:t>V</a:t>
            </a:r>
            <a:r>
              <a:rPr lang="sr-Cyrl-RS" sz="2400" dirty="0" smtClean="0">
                <a:latin typeface="Times New Roman" pitchFamily="18" charset="0"/>
                <a:cs typeface="Times New Roman" pitchFamily="18" charset="0"/>
              </a:rPr>
              <a:t> миленијуму п.н.е до </a:t>
            </a:r>
            <a:r>
              <a:rPr lang="en-US" sz="2400" dirty="0" smtClean="0">
                <a:latin typeface="Times New Roman" pitchFamily="18" charset="0"/>
                <a:cs typeface="Times New Roman" pitchFamily="18" charset="0"/>
              </a:rPr>
              <a:t>V</a:t>
            </a:r>
            <a:r>
              <a:rPr lang="sr-Cyrl-RS" sz="2400" dirty="0" smtClean="0">
                <a:latin typeface="Times New Roman" pitchFamily="18" charset="0"/>
                <a:cs typeface="Times New Roman" pitchFamily="18" charset="0"/>
              </a:rPr>
              <a:t> века н.е када пропада Западно римско царство</a:t>
            </a:r>
          </a:p>
          <a:p>
            <a:pPr algn="just"/>
            <a:r>
              <a:rPr lang="sr-Cyrl-RS" sz="2400" dirty="0" smtClean="0">
                <a:latin typeface="Times New Roman" pitchFamily="18" charset="0"/>
                <a:cs typeface="Times New Roman" pitchFamily="18" charset="0"/>
              </a:rPr>
              <a:t>Робовласништво – различити облици, није одлика само Старог века</a:t>
            </a:r>
          </a:p>
          <a:p>
            <a:pPr algn="just"/>
            <a:r>
              <a:rPr lang="sr-Cyrl-RS" sz="2400" dirty="0" smtClean="0">
                <a:latin typeface="Times New Roman" pitchFamily="18" charset="0"/>
                <a:cs typeface="Times New Roman" pitchFamily="18" charset="0"/>
              </a:rPr>
              <a:t>Град-држава – патесије у Месопотамији, номе у Египту, полиси у Грчкој</a:t>
            </a:r>
          </a:p>
          <a:p>
            <a:pPr algn="just"/>
            <a:r>
              <a:rPr lang="sr-Cyrl-RS" sz="2400" dirty="0" smtClean="0">
                <a:latin typeface="Times New Roman" pitchFamily="18" charset="0"/>
                <a:cs typeface="Times New Roman" pitchFamily="18" charset="0"/>
              </a:rPr>
              <a:t>Прве кодификације – да ли настају као резултат записивања обичајног права или су представљале његову промену, допуну и укидање увођењем сасвим нових правила?</a:t>
            </a:r>
          </a:p>
          <a:p>
            <a:pPr algn="just"/>
            <a:r>
              <a:rPr lang="sr-Cyrl-RS" sz="2400" dirty="0" smtClean="0">
                <a:latin typeface="Times New Roman" pitchFamily="18" charset="0"/>
                <a:cs typeface="Times New Roman" pitchFamily="18" charset="0"/>
              </a:rPr>
              <a:t>Подела првих зборника писаног права према степену правног развоја – рани кодекси (Салијски, Етелбертов законик...), средњи кодекси (Рипуарски, Баварски, Хетитски законик...), касни кодекси (Ур-наму, Липит-Иштар, Хамурабијев законик, Асирски законик...)</a:t>
            </a:r>
          </a:p>
          <a:p>
            <a:pPr algn="just"/>
            <a:r>
              <a:rPr lang="sr-Cyrl-RS" sz="2400" dirty="0" smtClean="0">
                <a:latin typeface="Times New Roman" pitchFamily="18" charset="0"/>
                <a:cs typeface="Times New Roman" pitchFamily="18" charset="0"/>
              </a:rPr>
              <a:t>Условно се називају законицима или кодификацијама</a:t>
            </a:r>
          </a:p>
          <a:p>
            <a:pPr algn="just"/>
            <a:r>
              <a:rPr lang="sr-Cyrl-RS" sz="2400" dirty="0" smtClean="0">
                <a:latin typeface="Times New Roman" pitchFamily="18" charset="0"/>
                <a:cs typeface="Times New Roman" pitchFamily="18" charset="0"/>
              </a:rPr>
              <a:t>Разлике – источне деспотије (настају поред великих река, централизована власт, колективна својина) и западне робовласничке државе (поморске цивилизације, доминира приватна својина)</a:t>
            </a:r>
            <a:endParaRPr lang="en-US" sz="2400" dirty="0">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algn="ctr"/>
            <a:r>
              <a:rPr lang="sr-Cyrl-RS" dirty="0" smtClean="0">
                <a:effectLst/>
                <a:latin typeface="Times New Roman" pitchFamily="18" charset="0"/>
                <a:cs typeface="Times New Roman" pitchFamily="18" charset="0"/>
              </a:rPr>
              <a:t>ДРЖАВНО УРЕЂЕЊЕ СПАРТЕ</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92500" lnSpcReduction="20000"/>
          </a:bodyPr>
          <a:lstStyle/>
          <a:p>
            <a:pPr algn="just"/>
            <a:r>
              <a:rPr lang="sr-Cyrl-RS" sz="2400" dirty="0" smtClean="0">
                <a:latin typeface="Times New Roman" pitchFamily="18" charset="0"/>
                <a:cs typeface="Times New Roman" pitchFamily="18" charset="0"/>
              </a:rPr>
              <a:t>Аристократска република</a:t>
            </a:r>
          </a:p>
          <a:p>
            <a:pPr algn="just"/>
            <a:r>
              <a:rPr lang="sr-Cyrl-RS" sz="2400" dirty="0" smtClean="0">
                <a:latin typeface="Times New Roman" pitchFamily="18" charset="0"/>
                <a:cs typeface="Times New Roman" pitchFamily="18" charset="0"/>
              </a:rPr>
              <a:t>Два басилеуса – војна власт, обављали су функцију првосвештеника и судије у појединим споровима, звања су им наследна, могу се лако сменити</a:t>
            </a:r>
          </a:p>
          <a:p>
            <a:pPr algn="just"/>
            <a:r>
              <a:rPr lang="sr-Cyrl-RS" sz="2400" dirty="0" smtClean="0">
                <a:latin typeface="Times New Roman" pitchFamily="18" charset="0"/>
                <a:cs typeface="Times New Roman" pitchFamily="18" charset="0"/>
              </a:rPr>
              <a:t>Пет ефора – најважнији државни органи, бирала их је скупштина на годину дана, баве се очувањем јавног реда, сазивају и председавају седницама герузије и скупштине, воде спољну политику, контролишу краљеве</a:t>
            </a:r>
          </a:p>
          <a:p>
            <a:pPr algn="just"/>
            <a:r>
              <a:rPr lang="sr-Cyrl-RS" sz="2400" dirty="0" smtClean="0">
                <a:latin typeface="Times New Roman" pitchFamily="18" charset="0"/>
                <a:cs typeface="Times New Roman" pitchFamily="18" charset="0"/>
              </a:rPr>
              <a:t>Веће стараца (герузија) – чине басилеуси и 28 доживотних чланова старијих од 60 година, бирају се акламацијом у скупштини, разматрају скупштинске предлоге и имају право вета на њене одлуке, предлажу законе, у случају потребе суде басилеусима и врше судску власт за дела против државе</a:t>
            </a:r>
          </a:p>
          <a:p>
            <a:pPr algn="just"/>
            <a:r>
              <a:rPr lang="sr-Cyrl-RS" sz="2400" dirty="0" smtClean="0">
                <a:latin typeface="Times New Roman" pitchFamily="18" charset="0"/>
                <a:cs typeface="Times New Roman" pitchFamily="18" charset="0"/>
              </a:rPr>
              <a:t>Народна скупштина (апела) – чине је сви пуноправни Спартијати старији од 30 година, одлучивала је путем акламације о рату, савезима...</a:t>
            </a:r>
            <a:endParaRPr lang="en-US" sz="2400" dirty="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СТВАРНО ПРАВО У СПАРТАНСКОМ ПРАВУ</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92500" lnSpcReduction="20000"/>
          </a:bodyPr>
          <a:lstStyle/>
          <a:p>
            <a:pPr algn="just"/>
            <a:r>
              <a:rPr lang="sr-Cyrl-RS" sz="2400" dirty="0" smtClean="0">
                <a:latin typeface="Times New Roman" pitchFamily="18" charset="0"/>
                <a:cs typeface="Times New Roman" pitchFamily="18" charset="0"/>
              </a:rPr>
              <a:t>Доминантан облик својине је колективна (државна) својина</a:t>
            </a:r>
          </a:p>
          <a:p>
            <a:pPr algn="just"/>
            <a:r>
              <a:rPr lang="sr-Cyrl-RS" sz="2400" dirty="0" smtClean="0">
                <a:latin typeface="Times New Roman" pitchFamily="18" charset="0"/>
                <a:cs typeface="Times New Roman" pitchFamily="18" charset="0"/>
              </a:rPr>
              <a:t>Сваки Спартијат је од државе добијао земљишни посед (клер) заједно са хелотима и тај посед није могао отуђити</a:t>
            </a:r>
          </a:p>
          <a:p>
            <a:pPr algn="just"/>
            <a:r>
              <a:rPr lang="sr-Cyrl-RS" sz="2400" dirty="0" smtClean="0">
                <a:latin typeface="Times New Roman" pitchFamily="18" charset="0"/>
                <a:cs typeface="Times New Roman" pitchFamily="18" charset="0"/>
              </a:rPr>
              <a:t>Водило се рачуна о томе да увек има неко ко ће да наследи клер</a:t>
            </a:r>
          </a:p>
          <a:p>
            <a:pPr algn="just"/>
            <a:r>
              <a:rPr lang="sr-Cyrl-RS" sz="2400" dirty="0" smtClean="0">
                <a:latin typeface="Times New Roman" pitchFamily="18" charset="0"/>
                <a:cs typeface="Times New Roman" pitchFamily="18" charset="0"/>
              </a:rPr>
              <a:t>У областима које су Спартанци освојили  изван Спарте постојала су и земљишта која су била у приватној својини и која су се могла отуђити, али је обим те приватне својине био од малог значаја</a:t>
            </a:r>
          </a:p>
          <a:p>
            <a:pPr algn="just"/>
            <a:r>
              <a:rPr lang="sr-Cyrl-RS" sz="2400" dirty="0" smtClean="0">
                <a:latin typeface="Times New Roman" pitchFamily="18" charset="0"/>
                <a:cs typeface="Times New Roman" pitchFamily="18" charset="0"/>
              </a:rPr>
              <a:t>После Пелопонеских ратова (крајем </a:t>
            </a:r>
            <a:r>
              <a:rPr lang="en-US" sz="2400" dirty="0" smtClean="0">
                <a:latin typeface="Times New Roman" pitchFamily="18" charset="0"/>
                <a:cs typeface="Times New Roman" pitchFamily="18" charset="0"/>
              </a:rPr>
              <a:t>V</a:t>
            </a:r>
            <a:r>
              <a:rPr lang="sr-Cyrl-RS" sz="2400" dirty="0" smtClean="0">
                <a:latin typeface="Times New Roman" pitchFamily="18" charset="0"/>
                <a:cs typeface="Times New Roman" pitchFamily="18" charset="0"/>
              </a:rPr>
              <a:t> века) је извршена реформа (ефор Епитадеј је предложио тај закон) којом је дозвољено да се клер наслеђује и поклања. Тако су кућа и земљиште могли постати предмет правних послова </a:t>
            </a:r>
            <a:r>
              <a:rPr lang="sr-Latn-RS" sz="2400" dirty="0" smtClean="0">
                <a:latin typeface="Times New Roman" pitchFamily="18" charset="0"/>
                <a:cs typeface="Times New Roman" pitchFamily="18" charset="0"/>
              </a:rPr>
              <a:t>inter vivos</a:t>
            </a:r>
            <a:r>
              <a:rPr lang="sr-Cyrl-RS" sz="2400" dirty="0" smtClean="0">
                <a:latin typeface="Times New Roman" pitchFamily="18" charset="0"/>
                <a:cs typeface="Times New Roman" pitchFamily="18" charset="0"/>
              </a:rPr>
              <a:t> и</a:t>
            </a:r>
            <a:r>
              <a:rPr lang="sr-Latn-RS" sz="2400" dirty="0" smtClean="0">
                <a:latin typeface="Times New Roman" pitchFamily="18" charset="0"/>
                <a:cs typeface="Times New Roman" pitchFamily="18" charset="0"/>
              </a:rPr>
              <a:t> mortis causa</a:t>
            </a:r>
            <a:endParaRPr lang="sr-Cyrl-RS" sz="2400" dirty="0" smtClean="0">
              <a:latin typeface="Times New Roman" pitchFamily="18" charset="0"/>
              <a:cs typeface="Times New Roman" pitchFamily="18" charset="0"/>
            </a:endParaRPr>
          </a:p>
          <a:p>
            <a:pPr algn="just"/>
            <a:r>
              <a:rPr lang="sr-Cyrl-RS" sz="2400" dirty="0" smtClean="0">
                <a:latin typeface="Times New Roman" pitchFamily="18" charset="0"/>
                <a:cs typeface="Times New Roman" pitchFamily="18" charset="0"/>
              </a:rPr>
              <a:t>На тај начин је дошло до нарушавања првобитне једнакости клерова, као и до појаве великих имовинских разлика</a:t>
            </a:r>
            <a:endParaRPr lang="en-US" sz="2400" dirty="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Autofit/>
          </a:bodyPr>
          <a:lstStyle/>
          <a:p>
            <a:pPr algn="ctr"/>
            <a:r>
              <a:rPr lang="sr-Cyrl-RS" sz="3200" dirty="0" smtClean="0">
                <a:effectLst/>
                <a:latin typeface="Times New Roman" pitchFamily="18" charset="0"/>
                <a:cs typeface="Times New Roman" pitchFamily="18" charset="0"/>
              </a:rPr>
              <a:t>БРАЧНО, ПОРОДИЧНО И НАСЛЕДНО ПРАВО У СПАРТАНСКОМ ПРАВУ</a:t>
            </a:r>
            <a:endParaRPr lang="en-US" sz="3200"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a:bodyPr>
          <a:lstStyle/>
          <a:p>
            <a:pPr algn="just"/>
            <a:r>
              <a:rPr lang="sr-Cyrl-RS" sz="2400" dirty="0" smtClean="0">
                <a:latin typeface="Times New Roman" pitchFamily="18" charset="0"/>
                <a:cs typeface="Times New Roman" pitchFamily="18" charset="0"/>
              </a:rPr>
              <a:t>Изузетно повољан положај жене</a:t>
            </a:r>
          </a:p>
          <a:p>
            <a:pPr algn="just"/>
            <a:r>
              <a:rPr lang="sr-Cyrl-RS" sz="2400" dirty="0" smtClean="0">
                <a:latin typeface="Times New Roman" pitchFamily="18" charset="0"/>
                <a:cs typeface="Times New Roman" pitchFamily="18" charset="0"/>
              </a:rPr>
              <a:t>Закључење брака и стварање породице били су подеређени интересима државе</a:t>
            </a:r>
          </a:p>
          <a:p>
            <a:pPr algn="just"/>
            <a:r>
              <a:rPr lang="sr-Cyrl-RS" sz="2400" dirty="0" smtClean="0">
                <a:latin typeface="Times New Roman" pitchFamily="18" charset="0"/>
                <a:cs typeface="Times New Roman" pitchFamily="18" charset="0"/>
              </a:rPr>
              <a:t>Прељуба није кажњавана</a:t>
            </a:r>
          </a:p>
          <a:p>
            <a:pPr algn="just"/>
            <a:r>
              <a:rPr lang="sr-Cyrl-RS" sz="2400" dirty="0" smtClean="0">
                <a:latin typeface="Times New Roman" pitchFamily="18" charset="0"/>
                <a:cs typeface="Times New Roman" pitchFamily="18" charset="0"/>
              </a:rPr>
              <a:t>Епиклера – ћерка која нема браће и која самим тим наслеђује оца. Она није смела да отуђује очеву имовину, морала се удати за свог најближег рођака и син рођен у том браку је наслеђивао свог деду јер је од исте крви</a:t>
            </a:r>
          </a:p>
          <a:p>
            <a:pPr algn="just"/>
            <a:r>
              <a:rPr lang="sr-Cyrl-RS" sz="2400" dirty="0" smtClean="0">
                <a:latin typeface="Times New Roman" pitchFamily="18" charset="0"/>
                <a:cs typeface="Times New Roman" pitchFamily="18" charset="0"/>
              </a:rPr>
              <a:t>Положај епиклере у Спарти је био повољнији него у другим крајевима Грчке – могла је да бира за ког рођака ће се удати, а касније је могла и да располаже очевом имовином</a:t>
            </a:r>
            <a:endParaRPr lang="en-US" sz="2400" dirty="0">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a:bodyPr>
          <a:lstStyle/>
          <a:p>
            <a:pPr algn="ctr"/>
            <a:r>
              <a:rPr lang="sr-Cyrl-RS" sz="3200" dirty="0" smtClean="0">
                <a:effectLst/>
                <a:latin typeface="Times New Roman" pitchFamily="18" charset="0"/>
                <a:cs typeface="Times New Roman" pitchFamily="18" charset="0"/>
              </a:rPr>
              <a:t>ДРЖАВНО УРЕЂЕЊЕ И ДРУШТВЕНА СТРУКТУРА КРИТСКИХ ПОЛИСА</a:t>
            </a:r>
            <a:endParaRPr lang="en-US" sz="3200"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85000" lnSpcReduction="20000"/>
          </a:bodyPr>
          <a:lstStyle/>
          <a:p>
            <a:pPr algn="just"/>
            <a:r>
              <a:rPr lang="sr-Cyrl-RS" sz="2400" dirty="0" smtClean="0">
                <a:latin typeface="Times New Roman" pitchFamily="18" charset="0"/>
                <a:cs typeface="Times New Roman" pitchFamily="18" charset="0"/>
              </a:rPr>
              <a:t>Крит – колевка најстаријег и најбољег права</a:t>
            </a:r>
          </a:p>
          <a:p>
            <a:pPr algn="just"/>
            <a:r>
              <a:rPr lang="sr-Cyrl-RS" sz="2400" dirty="0" smtClean="0">
                <a:latin typeface="Times New Roman" pitchFamily="18" charset="0"/>
                <a:cs typeface="Times New Roman" pitchFamily="18" charset="0"/>
              </a:rPr>
              <a:t>Гортина – један од најснажнијих критских полиса</a:t>
            </a:r>
          </a:p>
          <a:p>
            <a:pPr algn="just"/>
            <a:r>
              <a:rPr lang="sr-Cyrl-RS" sz="2400" dirty="0" smtClean="0">
                <a:latin typeface="Times New Roman" pitchFamily="18" charset="0"/>
                <a:cs typeface="Times New Roman" pitchFamily="18" charset="0"/>
              </a:rPr>
              <a:t>Органи власти: 10 козмоса (бирани су из најугледнијих породица и имали су најшира овлаштења), веће стараца (чинили су ислужени козмоси), народна скупштина (њен значај се смањује у време Гортинског законика)</a:t>
            </a:r>
          </a:p>
          <a:p>
            <a:pPr algn="just"/>
            <a:r>
              <a:rPr lang="sr-Cyrl-RS" sz="2400" dirty="0" smtClean="0">
                <a:latin typeface="Times New Roman" pitchFamily="18" charset="0"/>
                <a:cs typeface="Times New Roman" pitchFamily="18" charset="0"/>
              </a:rPr>
              <a:t>Сиситије су формиране на племенској основи и </a:t>
            </a:r>
            <a:r>
              <a:rPr lang="sr-Cyrl-RS" sz="2400" dirty="0" smtClean="0">
                <a:latin typeface="Times New Roman" pitchFamily="18" charset="0"/>
                <a:cs typeface="Times New Roman" pitchFamily="18" charset="0"/>
              </a:rPr>
              <a:t>пре</a:t>
            </a:r>
            <a:r>
              <a:rPr lang="sr-Cyrl-RS" sz="2400" dirty="0" smtClean="0">
                <a:latin typeface="Times New Roman" pitchFamily="18" charset="0"/>
                <a:cs typeface="Times New Roman" pitchFamily="18" charset="0"/>
              </a:rPr>
              <a:t>д</a:t>
            </a:r>
            <a:r>
              <a:rPr lang="sr-Cyrl-RS" sz="2400" dirty="0" smtClean="0">
                <a:latin typeface="Times New Roman" pitchFamily="18" charset="0"/>
                <a:cs typeface="Times New Roman" pitchFamily="18" charset="0"/>
              </a:rPr>
              <a:t>стављале </a:t>
            </a:r>
            <a:r>
              <a:rPr lang="sr-Cyrl-RS" sz="2400" dirty="0" smtClean="0">
                <a:latin typeface="Times New Roman" pitchFamily="18" charset="0"/>
                <a:cs typeface="Times New Roman" pitchFamily="18" charset="0"/>
              </a:rPr>
              <a:t>су темељ војне организације. Тим заједничким обедима су могли присуствовати само чланови хетајрије (пуноправни грађани, имали су политичка права, добијали су клер)</a:t>
            </a:r>
          </a:p>
          <a:p>
            <a:pPr algn="just"/>
            <a:r>
              <a:rPr lang="sr-Cyrl-RS" sz="2400" dirty="0" smtClean="0">
                <a:latin typeface="Times New Roman" pitchFamily="18" charset="0"/>
                <a:cs typeface="Times New Roman" pitchFamily="18" charset="0"/>
              </a:rPr>
              <a:t>Апетајри – слободни људи који нису припадали сиситијама и хетајријама (нису имали политичка права ни право на клер, бавили су се трговином и занатима)</a:t>
            </a:r>
          </a:p>
          <a:p>
            <a:pPr algn="just"/>
            <a:r>
              <a:rPr lang="sr-Cyrl-RS" sz="2400" dirty="0" smtClean="0">
                <a:latin typeface="Times New Roman" pitchFamily="18" charset="0"/>
                <a:cs typeface="Times New Roman" pitchFamily="18" charset="0"/>
              </a:rPr>
              <a:t>Војкеји – имају статус између слободних и робова, могли су међусобно закључивати брак (чак и са слободном женом), уживали су кривичноправну заштиту и могли су сведочити на суду</a:t>
            </a:r>
          </a:p>
          <a:p>
            <a:pPr algn="just"/>
            <a:r>
              <a:rPr lang="sr-Cyrl-RS" sz="2400" dirty="0" smtClean="0">
                <a:latin typeface="Times New Roman" pitchFamily="18" charset="0"/>
                <a:cs typeface="Times New Roman" pitchFamily="18" charset="0"/>
              </a:rPr>
              <a:t>Дулои – класични робови, дужнички робови </a:t>
            </a:r>
            <a:endParaRPr lang="en-US" sz="2400" dirty="0">
              <a:latin typeface="Times New Roman"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ПРОНАЛАЗАК И САДРЖИНА ГОРТИНСКОГ ЗАКОНИКА</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lnSpcReduction="10000"/>
          </a:bodyPr>
          <a:lstStyle/>
          <a:p>
            <a:pPr algn="just"/>
            <a:r>
              <a:rPr lang="sr-Cyrl-RS" sz="2400" dirty="0" smtClean="0">
                <a:latin typeface="Times New Roman" pitchFamily="18" charset="0"/>
                <a:cs typeface="Times New Roman" pitchFamily="18" charset="0"/>
              </a:rPr>
              <a:t>Пронађен је 1884. године</a:t>
            </a:r>
          </a:p>
          <a:p>
            <a:pPr algn="just"/>
            <a:r>
              <a:rPr lang="sr-Cyrl-RS" sz="2400" dirty="0" smtClean="0">
                <a:latin typeface="Times New Roman" pitchFamily="18" charset="0"/>
                <a:cs typeface="Times New Roman" pitchFamily="18" charset="0"/>
              </a:rPr>
              <a:t>Исклесан је у грчком алфабету на великим каменим блоковима који су сложени у 4 реда на висини од 1,75 м</a:t>
            </a:r>
          </a:p>
          <a:p>
            <a:pPr algn="just"/>
            <a:r>
              <a:rPr lang="sr-Cyrl-RS" sz="2400" dirty="0" smtClean="0">
                <a:latin typeface="Times New Roman" pitchFamily="18" charset="0"/>
                <a:cs typeface="Times New Roman" pitchFamily="18" charset="0"/>
              </a:rPr>
              <a:t>Састоји се од 12 колумни, а свака има преко 50 редова</a:t>
            </a:r>
          </a:p>
          <a:p>
            <a:pPr algn="just"/>
            <a:r>
              <a:rPr lang="sr-Cyrl-RS" sz="2400" dirty="0" smtClean="0">
                <a:latin typeface="Times New Roman" pitchFamily="18" charset="0"/>
                <a:cs typeface="Times New Roman" pitchFamily="18" charset="0"/>
              </a:rPr>
              <a:t>Његов настанак се не везује ни за једно име, па се претпоставља да је његово доношење било световено (пред народном скупштином)</a:t>
            </a:r>
          </a:p>
          <a:p>
            <a:pPr algn="just"/>
            <a:r>
              <a:rPr lang="sr-Cyrl-RS" sz="2400" dirty="0" smtClean="0">
                <a:latin typeface="Times New Roman" pitchFamily="18" charset="0"/>
                <a:cs typeface="Times New Roman" pitchFamily="18" charset="0"/>
              </a:rPr>
              <a:t>Законик почиње речју “Богови!” (да би се допринело његовом ауторитету) и то је једини религијски елемент</a:t>
            </a:r>
          </a:p>
          <a:p>
            <a:pPr algn="just"/>
            <a:r>
              <a:rPr lang="sr-Cyrl-RS" sz="2400" dirty="0" smtClean="0">
                <a:latin typeface="Times New Roman" pitchFamily="18" charset="0"/>
                <a:cs typeface="Times New Roman" pitchFamily="18" charset="0"/>
              </a:rPr>
              <a:t>Јасно изражена систематика у излагању материје (судски поступак, кривичноправна материја, грађанскоправни прописи, допуњујући прописи који се налазе на самом крају)</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СУДСКИ ПОСТУПАК У ГОРТИНСКОМ ЗАКОНИКУ</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a:bodyPr>
          <a:lstStyle/>
          <a:p>
            <a:pPr algn="just"/>
            <a:r>
              <a:rPr lang="sr-Cyrl-RS" sz="2400" dirty="0" smtClean="0">
                <a:latin typeface="Times New Roman" pitchFamily="18" charset="0"/>
                <a:cs typeface="Times New Roman" pitchFamily="18" charset="0"/>
              </a:rPr>
              <a:t>Одредбе о судском поступку се налазе у првој колумни</a:t>
            </a:r>
          </a:p>
          <a:p>
            <a:pPr algn="just"/>
            <a:r>
              <a:rPr lang="sr-Cyrl-RS" sz="2400" dirty="0" smtClean="0">
                <a:latin typeface="Times New Roman" pitchFamily="18" charset="0"/>
                <a:cs typeface="Times New Roman" pitchFamily="18" charset="0"/>
              </a:rPr>
              <a:t>Ограничава се самопомоћ (била је дозвољена за извршење пресуде)</a:t>
            </a:r>
          </a:p>
          <a:p>
            <a:pPr algn="just"/>
            <a:r>
              <a:rPr lang="sr-Cyrl-RS" sz="2400" dirty="0" smtClean="0">
                <a:latin typeface="Times New Roman" pitchFamily="18" charset="0"/>
                <a:cs typeface="Times New Roman" pitchFamily="18" charset="0"/>
              </a:rPr>
              <a:t>У неким случајевима судија је пресуду доносио на основу свог слободног уверење и тада је полагао заклетву. У случајевима који су били изричито предвиђени Закоником судија није полагао заклетву, него је једноставно пресуђивао онако како је предвиђено прописима</a:t>
            </a:r>
          </a:p>
          <a:p>
            <a:pPr algn="just"/>
            <a:r>
              <a:rPr lang="sr-Cyrl-RS" sz="2400" dirty="0" smtClean="0">
                <a:latin typeface="Times New Roman" pitchFamily="18" charset="0"/>
                <a:cs typeface="Times New Roman" pitchFamily="18" charset="0"/>
              </a:rPr>
              <a:t>Мнамон – судски помоћник, памтио је све релевантне чињенице у судском поступку, као и донету пресуду</a:t>
            </a:r>
            <a:endParaRPr lang="en-US" sz="2400" dirty="0">
              <a:latin typeface="Times New Roman" pitchFamily="18" charset="0"/>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КРИВИЧНО ПРАВО У ГОРТИНСКОМ ЗАКОНИКУ</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a:bodyPr>
          <a:lstStyle/>
          <a:p>
            <a:pPr algn="just"/>
            <a:r>
              <a:rPr lang="sr-Cyrl-RS" sz="2400" dirty="0" smtClean="0">
                <a:latin typeface="Times New Roman" pitchFamily="18" charset="0"/>
                <a:cs typeface="Times New Roman" pitchFamily="18" charset="0"/>
              </a:rPr>
              <a:t>Одредбе о кривичноправној материји се налазе у другој колумни</a:t>
            </a:r>
          </a:p>
          <a:p>
            <a:pPr algn="just"/>
            <a:r>
              <a:rPr lang="sr-Cyrl-RS" sz="2400" dirty="0" smtClean="0">
                <a:latin typeface="Times New Roman" pitchFamily="18" charset="0"/>
                <a:cs typeface="Times New Roman" pitchFamily="18" charset="0"/>
              </a:rPr>
              <a:t>Ширика надлежност обичајног права (на овај начин су регулисани основни деликти, па чак и убиство)</a:t>
            </a:r>
          </a:p>
          <a:p>
            <a:pPr algn="just"/>
            <a:r>
              <a:rPr lang="sr-Cyrl-RS" sz="2400" dirty="0" smtClean="0">
                <a:latin typeface="Times New Roman" pitchFamily="18" charset="0"/>
                <a:cs typeface="Times New Roman" pitchFamily="18" charset="0"/>
              </a:rPr>
              <a:t>Закоником су регулисана два деликта – силовање и прељуба (у оба случаја Закоником је предвиђена новчана казна)</a:t>
            </a:r>
          </a:p>
          <a:p>
            <a:pPr algn="just"/>
            <a:r>
              <a:rPr lang="sr-Cyrl-RS" sz="2400" dirty="0" smtClean="0">
                <a:latin typeface="Times New Roman" pitchFamily="18" charset="0"/>
                <a:cs typeface="Times New Roman" pitchFamily="18" charset="0"/>
              </a:rPr>
              <a:t>Постојале су драстичне разлике у износу новчане казне с обзиром на друштвени статус жртве</a:t>
            </a:r>
          </a:p>
          <a:p>
            <a:pPr algn="just"/>
            <a:r>
              <a:rPr lang="sr-Cyrl-RS" sz="2400" dirty="0" smtClean="0">
                <a:latin typeface="Times New Roman" pitchFamily="18" charset="0"/>
                <a:cs typeface="Times New Roman" pitchFamily="18" charset="0"/>
              </a:rPr>
              <a:t>Кривичноправну заштиту су уживали и нижи друштвени слојеви (војкеји и класични робови)</a:t>
            </a:r>
          </a:p>
          <a:p>
            <a:endParaRPr lang="en-US" sz="2400" dirty="0">
              <a:latin typeface="Times New Roman" pitchFamily="18" charset="0"/>
              <a:cs typeface="Times New Roman"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СТВАРНО ПРАВО У ГОРТИНСКОМ ЗАКОНИКУ</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a:bodyPr>
          <a:lstStyle/>
          <a:p>
            <a:pPr algn="just"/>
            <a:r>
              <a:rPr lang="sr-Cyrl-RS" sz="2400" dirty="0" smtClean="0">
                <a:latin typeface="Times New Roman" pitchFamily="18" charset="0"/>
                <a:cs typeface="Times New Roman" pitchFamily="18" charset="0"/>
              </a:rPr>
              <a:t>Одредбе о грађанскоправној материји се налазе од 3 до 9 колумне</a:t>
            </a:r>
          </a:p>
          <a:p>
            <a:pPr algn="just"/>
            <a:r>
              <a:rPr lang="sr-Cyrl-RS" sz="2400" dirty="0" smtClean="0">
                <a:latin typeface="Times New Roman" pitchFamily="18" charset="0"/>
                <a:cs typeface="Times New Roman" pitchFamily="18" charset="0"/>
              </a:rPr>
              <a:t>Колективна својина (обрадиво земљиште које се додељивало аристократским породицама)</a:t>
            </a:r>
          </a:p>
          <a:p>
            <a:pPr algn="just"/>
            <a:r>
              <a:rPr lang="sr-Cyrl-RS" sz="2400" dirty="0" smtClean="0">
                <a:latin typeface="Times New Roman" pitchFamily="18" charset="0"/>
                <a:cs typeface="Times New Roman" pitchFamily="18" charset="0"/>
              </a:rPr>
              <a:t>Породична својина (куће, робови, стока)</a:t>
            </a:r>
          </a:p>
          <a:p>
            <a:pPr algn="just"/>
            <a:r>
              <a:rPr lang="sr-Cyrl-RS" sz="2400" dirty="0" smtClean="0">
                <a:latin typeface="Times New Roman" pitchFamily="18" charset="0"/>
                <a:cs typeface="Times New Roman" pitchFamily="18" charset="0"/>
              </a:rPr>
              <a:t>Приватна својина (покретне ствари, власник је њима могао слободно да располаже, могле су се наслеђивати)</a:t>
            </a:r>
          </a:p>
          <a:p>
            <a:pPr algn="just"/>
            <a:r>
              <a:rPr lang="sr-Cyrl-RS" sz="2400" dirty="0" smtClean="0">
                <a:latin typeface="Times New Roman" pitchFamily="18" charset="0"/>
                <a:cs typeface="Times New Roman" pitchFamily="18" charset="0"/>
              </a:rPr>
              <a:t>Ствари које су биле у приватној својини наслеђивала су деца оставиоца и то тако да су синови добијали двоструко већи износ него кћери</a:t>
            </a:r>
          </a:p>
          <a:p>
            <a:pPr algn="just"/>
            <a:r>
              <a:rPr lang="sr-Cyrl-RS" sz="2400" dirty="0" smtClean="0">
                <a:latin typeface="Times New Roman" pitchFamily="18" charset="0"/>
                <a:cs typeface="Times New Roman" pitchFamily="18" charset="0"/>
              </a:rPr>
              <a:t>Породичну имовину су наслеђивали само синови</a:t>
            </a:r>
          </a:p>
          <a:p>
            <a:endParaRPr lang="en-US" sz="2400" dirty="0">
              <a:latin typeface="Times New Roman" pitchFamily="18" charset="0"/>
              <a:cs typeface="Times New Roman"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НАСЛЕДНО ПРАВО У ГОРТИНСКОМ ЗАКОНИКУ</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lnSpcReduction="10000"/>
          </a:bodyPr>
          <a:lstStyle/>
          <a:p>
            <a:pPr algn="just"/>
            <a:r>
              <a:rPr lang="sr-Cyrl-RS" sz="2400" dirty="0" smtClean="0">
                <a:latin typeface="Times New Roman" pitchFamily="18" charset="0"/>
                <a:cs typeface="Times New Roman" pitchFamily="18" charset="0"/>
              </a:rPr>
              <a:t>Тестамент није био познат</a:t>
            </a:r>
          </a:p>
          <a:p>
            <a:pPr algn="just"/>
            <a:r>
              <a:rPr lang="sr-Cyrl-RS" sz="2400" dirty="0" smtClean="0">
                <a:latin typeface="Times New Roman" pitchFamily="18" charset="0"/>
                <a:cs typeface="Times New Roman" pitchFamily="18" charset="0"/>
              </a:rPr>
              <a:t>У законском наслеђивању је постојало 5 наследних редова: синови и њихови потомци или ћерка наследница (епиклера), браћа и њихови потомци, сестре и њихови потомци, лица која су живела заједно са оставиоцем у породичној задрузи, колектив (хетајрија)</a:t>
            </a:r>
          </a:p>
          <a:p>
            <a:pPr algn="just"/>
            <a:r>
              <a:rPr lang="sr-Cyrl-RS" sz="2400" dirty="0" smtClean="0">
                <a:latin typeface="Times New Roman" pitchFamily="18" charset="0"/>
                <a:cs typeface="Times New Roman" pitchFamily="18" charset="0"/>
              </a:rPr>
              <a:t>За изигравање законског наслеђивања користили су се поклон за случај смрти и адопција</a:t>
            </a:r>
          </a:p>
          <a:p>
            <a:pPr algn="just"/>
            <a:r>
              <a:rPr lang="sr-Cyrl-RS" sz="2400" dirty="0" smtClean="0">
                <a:latin typeface="Times New Roman" pitchFamily="18" charset="0"/>
                <a:cs typeface="Times New Roman" pitchFamily="18" charset="0"/>
              </a:rPr>
              <a:t>Епиклера је имала извесну слободу у избору супруга, али није могла располагати имовином свог оца. Једино је могла да заложи или прода део имовине и то до висине дуга, како би намирила повериоце свог покојног оца</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algn="ctr"/>
            <a:r>
              <a:rPr lang="sr-Cyrl-RS" dirty="0" smtClean="0">
                <a:effectLst/>
                <a:latin typeface="Times New Roman" pitchFamily="18" charset="0"/>
                <a:cs typeface="Times New Roman" pitchFamily="18" charset="0"/>
              </a:rPr>
              <a:t>СТВАРНО ПРАВО У АТИНИ</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lnSpcReduction="10000"/>
          </a:bodyPr>
          <a:lstStyle/>
          <a:p>
            <a:pPr algn="just"/>
            <a:r>
              <a:rPr lang="sr-Cyrl-RS" sz="2400" dirty="0" smtClean="0">
                <a:latin typeface="Times New Roman" pitchFamily="18" charset="0"/>
                <a:cs typeface="Times New Roman" pitchFamily="18" charset="0"/>
              </a:rPr>
              <a:t>Приватна својина се најпре јавила на покретним стварима (робови), а потом и на земљи</a:t>
            </a:r>
            <a:r>
              <a:rPr lang="sr-Cyrl-RS" sz="2400" dirty="0">
                <a:latin typeface="Times New Roman" pitchFamily="18" charset="0"/>
                <a:cs typeface="Times New Roman" pitchFamily="18" charset="0"/>
              </a:rPr>
              <a:t> </a:t>
            </a:r>
            <a:r>
              <a:rPr lang="sr-Cyrl-RS" sz="2400" dirty="0" smtClean="0">
                <a:latin typeface="Times New Roman" pitchFamily="18" charset="0"/>
                <a:cs typeface="Times New Roman" pitchFamily="18" charset="0"/>
              </a:rPr>
              <a:t>(око </a:t>
            </a:r>
            <a:r>
              <a:rPr lang="en-US" sz="2400" dirty="0" smtClean="0">
                <a:latin typeface="Times New Roman" pitchFamily="18" charset="0"/>
                <a:cs typeface="Times New Roman" pitchFamily="18" charset="0"/>
              </a:rPr>
              <a:t>V</a:t>
            </a:r>
            <a:r>
              <a:rPr lang="sr-Cyrl-RS" sz="2400" dirty="0" smtClean="0">
                <a:latin typeface="Times New Roman" pitchFamily="18" charset="0"/>
                <a:cs typeface="Times New Roman" pitchFamily="18" charset="0"/>
              </a:rPr>
              <a:t> века п.н.е)</a:t>
            </a:r>
          </a:p>
          <a:p>
            <a:pPr algn="just"/>
            <a:r>
              <a:rPr lang="sr-Cyrl-RS" sz="2400" dirty="0" smtClean="0">
                <a:latin typeface="Times New Roman" pitchFamily="18" charset="0"/>
                <a:cs typeface="Times New Roman" pitchFamily="18" charset="0"/>
              </a:rPr>
              <a:t>Приватна својина на земљи је дуго времена носила трагове схватања да она не припада само власнику, него и целој заједници ( нпр. забрањено је сечење стабла маслине, обавеза литургије, ограничења у корист суседа...)</a:t>
            </a:r>
          </a:p>
          <a:p>
            <a:pPr algn="just"/>
            <a:r>
              <a:rPr lang="sr-Cyrl-RS" sz="2400" dirty="0" smtClean="0">
                <a:latin typeface="Times New Roman" pitchFamily="18" charset="0"/>
                <a:cs typeface="Times New Roman" pitchFamily="18" charset="0"/>
              </a:rPr>
              <a:t>Заложно право: </a:t>
            </a:r>
            <a:r>
              <a:rPr lang="sr-Latn-RS" sz="2400" dirty="0" smtClean="0">
                <a:latin typeface="Times New Roman" pitchFamily="18" charset="0"/>
                <a:cs typeface="Times New Roman" pitchFamily="18" charset="0"/>
              </a:rPr>
              <a:t>apotimema, prasis epi lysei, enehyron</a:t>
            </a:r>
            <a:r>
              <a:rPr lang="sr-Cyrl-RS" sz="2400" dirty="0" smtClean="0">
                <a:latin typeface="Times New Roman" pitchFamily="18" charset="0"/>
                <a:cs typeface="Times New Roman" pitchFamily="18" charset="0"/>
              </a:rPr>
              <a:t> (залога покретних ствари)</a:t>
            </a:r>
            <a:r>
              <a:rPr lang="sr-Latn-RS" sz="2400" dirty="0" smtClean="0">
                <a:latin typeface="Times New Roman" pitchFamily="18" charset="0"/>
                <a:cs typeface="Times New Roman" pitchFamily="18" charset="0"/>
              </a:rPr>
              <a:t>, </a:t>
            </a:r>
            <a:r>
              <a:rPr lang="sr-Cyrl-RS" sz="2400" dirty="0" smtClean="0">
                <a:latin typeface="Times New Roman" pitchFamily="18" charset="0"/>
                <a:cs typeface="Times New Roman" pitchFamily="18" charset="0"/>
              </a:rPr>
              <a:t>хипотека</a:t>
            </a:r>
          </a:p>
          <a:p>
            <a:pPr algn="just"/>
            <a:r>
              <a:rPr lang="sr-Cyrl-RS" sz="2400" dirty="0" smtClean="0">
                <a:latin typeface="Times New Roman" pitchFamily="18" charset="0"/>
                <a:cs typeface="Times New Roman" pitchFamily="18" charset="0"/>
              </a:rPr>
              <a:t>Заложно право на непокретности се уписивало на камену </a:t>
            </a:r>
            <a:r>
              <a:rPr lang="sr-Latn-RS" sz="2400" dirty="0" smtClean="0">
                <a:latin typeface="Times New Roman" pitchFamily="18" charset="0"/>
                <a:cs typeface="Times New Roman" pitchFamily="18" charset="0"/>
              </a:rPr>
              <a:t>horos</a:t>
            </a:r>
          </a:p>
          <a:p>
            <a:pPr algn="just"/>
            <a:r>
              <a:rPr lang="sr-Cyrl-RS" sz="2400" dirty="0" smtClean="0">
                <a:latin typeface="Times New Roman" pitchFamily="18" charset="0"/>
                <a:cs typeface="Times New Roman" pitchFamily="18" charset="0"/>
              </a:rPr>
              <a:t>Постојало је и јемство као вид личног обезбеђења повериоца</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ЗБОРНИЦИ</a:t>
            </a:r>
            <a:r>
              <a:rPr lang="sr-Cyrl-RS" dirty="0" smtClean="0">
                <a:latin typeface="Times New Roman" pitchFamily="18" charset="0"/>
                <a:cs typeface="Times New Roman" pitchFamily="18" charset="0"/>
              </a:rPr>
              <a:t> </a:t>
            </a:r>
            <a:r>
              <a:rPr lang="sr-Cyrl-RS" dirty="0" smtClean="0">
                <a:effectLst/>
                <a:latin typeface="Times New Roman" pitchFamily="18" charset="0"/>
                <a:cs typeface="Times New Roman" pitchFamily="18" charset="0"/>
              </a:rPr>
              <a:t>КЛИНОПИСНОГ</a:t>
            </a:r>
            <a:r>
              <a:rPr lang="sr-Cyrl-RS" dirty="0" smtClean="0">
                <a:latin typeface="Times New Roman" pitchFamily="18" charset="0"/>
                <a:cs typeface="Times New Roman" pitchFamily="18" charset="0"/>
              </a:rPr>
              <a:t> </a:t>
            </a:r>
            <a:r>
              <a:rPr lang="sr-Cyrl-RS" dirty="0" smtClean="0">
                <a:effectLst/>
                <a:latin typeface="Times New Roman" pitchFamily="18" charset="0"/>
                <a:cs typeface="Times New Roman" pitchFamily="18" charset="0"/>
              </a:rPr>
              <a:t>ПРАВА</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a:bodyPr>
          <a:lstStyle/>
          <a:p>
            <a:pPr algn="just"/>
            <a:r>
              <a:rPr lang="sr-Cyrl-RS" sz="2400" dirty="0" smtClean="0">
                <a:latin typeface="Times New Roman" pitchFamily="18" charset="0"/>
                <a:cs typeface="Times New Roman" pitchFamily="18" charset="0"/>
              </a:rPr>
              <a:t>Први правни споменици у историји човечанства писани су сумерским клинописом на глиненим плочицама</a:t>
            </a:r>
          </a:p>
          <a:p>
            <a:pPr algn="just"/>
            <a:r>
              <a:rPr lang="sr-Cyrl-RS" sz="2400" dirty="0" smtClean="0">
                <a:latin typeface="Times New Roman" pitchFamily="18" charset="0"/>
                <a:cs typeface="Times New Roman" pitchFamily="18" charset="0"/>
              </a:rPr>
              <a:t>Под клинописним правом подразумевају се разни правни системи чији су законски текстови и други правни акти сачувани у клинопису</a:t>
            </a:r>
          </a:p>
          <a:p>
            <a:pPr algn="just"/>
            <a:r>
              <a:rPr lang="sr-Cyrl-RS" sz="2400" dirty="0" smtClean="0">
                <a:latin typeface="Times New Roman" pitchFamily="18" charset="0"/>
                <a:cs typeface="Times New Roman" pitchFamily="18" charset="0"/>
              </a:rPr>
              <a:t>Законик Ур-Наму 2100. године п.н.е</a:t>
            </a:r>
          </a:p>
          <a:p>
            <a:pPr algn="just"/>
            <a:r>
              <a:rPr lang="sr-Cyrl-RS" sz="2400" dirty="0" smtClean="0">
                <a:latin typeface="Times New Roman" pitchFamily="18" charset="0"/>
                <a:cs typeface="Times New Roman" pitchFamily="18" charset="0"/>
              </a:rPr>
              <a:t>Законик Липит-Иштар 1930. године п.н.е</a:t>
            </a:r>
          </a:p>
          <a:p>
            <a:pPr algn="just"/>
            <a:r>
              <a:rPr lang="sr-Cyrl-RS" sz="2400" dirty="0" smtClean="0">
                <a:latin typeface="Times New Roman" pitchFamily="18" charset="0"/>
                <a:cs typeface="Times New Roman" pitchFamily="18" charset="0"/>
              </a:rPr>
              <a:t>Ешнунски (Билаламин) законик 1720. године п.н.е</a:t>
            </a:r>
          </a:p>
          <a:p>
            <a:pPr algn="just"/>
            <a:r>
              <a:rPr lang="sr-Cyrl-RS" sz="2400" dirty="0" smtClean="0">
                <a:latin typeface="Times New Roman" pitchFamily="18" charset="0"/>
                <a:cs typeface="Times New Roman" pitchFamily="18" charset="0"/>
              </a:rPr>
              <a:t>Хамурабијев законик 1680. године п.н.е</a:t>
            </a:r>
          </a:p>
          <a:p>
            <a:pPr algn="just"/>
            <a:r>
              <a:rPr lang="sr-Cyrl-RS" sz="2400" dirty="0" smtClean="0">
                <a:latin typeface="Times New Roman" pitchFamily="18" charset="0"/>
                <a:cs typeface="Times New Roman" pitchFamily="18" charset="0"/>
              </a:rPr>
              <a:t>Хетитски законик </a:t>
            </a:r>
            <a:r>
              <a:rPr lang="en-US" sz="2400" dirty="0" smtClean="0">
                <a:latin typeface="Times New Roman" pitchFamily="18" charset="0"/>
                <a:cs typeface="Times New Roman" pitchFamily="18" charset="0"/>
              </a:rPr>
              <a:t>XV</a:t>
            </a:r>
            <a:r>
              <a:rPr lang="sr-Cyrl-RS" sz="2400" dirty="0" smtClean="0">
                <a:latin typeface="Times New Roman" pitchFamily="18" charset="0"/>
                <a:cs typeface="Times New Roman" pitchFamily="18" charset="0"/>
              </a:rPr>
              <a:t>І век п.н.е</a:t>
            </a:r>
          </a:p>
          <a:p>
            <a:pPr algn="just"/>
            <a:r>
              <a:rPr lang="sr-Cyrl-RS" sz="2400" dirty="0" smtClean="0">
                <a:latin typeface="Times New Roman" pitchFamily="18" charset="0"/>
                <a:cs typeface="Times New Roman" pitchFamily="18" charset="0"/>
              </a:rPr>
              <a:t>Асирски законик </a:t>
            </a:r>
            <a:r>
              <a:rPr lang="en-US" sz="2400" dirty="0" smtClean="0">
                <a:latin typeface="Times New Roman" pitchFamily="18" charset="0"/>
                <a:cs typeface="Times New Roman" pitchFamily="18" charset="0"/>
              </a:rPr>
              <a:t>X</a:t>
            </a:r>
            <a:r>
              <a:rPr lang="sr-Cyrl-RS" sz="2400" dirty="0" smtClean="0">
                <a:latin typeface="Times New Roman" pitchFamily="18" charset="0"/>
                <a:cs typeface="Times New Roman" pitchFamily="18" charset="0"/>
              </a:rPr>
              <a:t>ІІІ век п.н.е</a:t>
            </a:r>
            <a:endParaRPr lang="en-US" sz="2400" dirty="0">
              <a:latin typeface="Times New Roman" pitchFamily="18" charset="0"/>
              <a:cs typeface="Times New Roman"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ОБЛИГАЦИОНО ПРАВО У АТИНИ</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lnSpcReduction="10000"/>
          </a:bodyPr>
          <a:lstStyle/>
          <a:p>
            <a:pPr algn="just"/>
            <a:r>
              <a:rPr lang="sr-Latn-RS" sz="2400" dirty="0" smtClean="0">
                <a:latin typeface="Times New Roman" pitchFamily="18" charset="0"/>
                <a:cs typeface="Times New Roman" pitchFamily="18" charset="0"/>
              </a:rPr>
              <a:t>Synallagmata hekousia </a:t>
            </a:r>
            <a:r>
              <a:rPr lang="sr-Cyrl-RS" sz="2400" dirty="0" smtClean="0">
                <a:latin typeface="Times New Roman" pitchFamily="18" charset="0"/>
                <a:cs typeface="Times New Roman" pitchFamily="18" charset="0"/>
              </a:rPr>
              <a:t>– обавезе које настају добровољно (контрактне облигације тј. уговори)</a:t>
            </a:r>
            <a:endParaRPr lang="sr-Latn-R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S</a:t>
            </a:r>
            <a:r>
              <a:rPr lang="sr-Latn-RS" sz="2400" dirty="0" smtClean="0">
                <a:latin typeface="Times New Roman" pitchFamily="18" charset="0"/>
                <a:cs typeface="Times New Roman" pitchFamily="18" charset="0"/>
              </a:rPr>
              <a:t>ynallagmata akousia</a:t>
            </a:r>
            <a:r>
              <a:rPr lang="sr-Cyrl-RS" sz="2400" dirty="0" smtClean="0">
                <a:latin typeface="Times New Roman" pitchFamily="18" charset="0"/>
                <a:cs typeface="Times New Roman" pitchFamily="18" charset="0"/>
              </a:rPr>
              <a:t> – обавезе које настају мимо воље странака (деликтне облигације)</a:t>
            </a:r>
          </a:p>
          <a:p>
            <a:pPr algn="just"/>
            <a:r>
              <a:rPr lang="sr-Cyrl-RS" sz="2400" dirty="0" smtClean="0">
                <a:latin typeface="Times New Roman" pitchFamily="18" charset="0"/>
                <a:cs typeface="Times New Roman" pitchFamily="18" charset="0"/>
              </a:rPr>
              <a:t>Уговори су у почетку закључивани усмено, али су се брзо појавили и писани. Формализам и симболика немају тако велики значај</a:t>
            </a:r>
          </a:p>
          <a:p>
            <a:pPr algn="just"/>
            <a:r>
              <a:rPr lang="sr-Cyrl-RS" sz="2400" dirty="0" smtClean="0">
                <a:latin typeface="Times New Roman" pitchFamily="18" charset="0"/>
                <a:cs typeface="Times New Roman" pitchFamily="18" charset="0"/>
              </a:rPr>
              <a:t>Купопродаја је одмах преносила својину на купца, за продају земље су важила посебна правила</a:t>
            </a:r>
          </a:p>
          <a:p>
            <a:pPr algn="just"/>
            <a:r>
              <a:rPr lang="sr-Cyrl-RS" sz="2400" dirty="0" smtClean="0">
                <a:latin typeface="Times New Roman" pitchFamily="18" charset="0"/>
                <a:cs typeface="Times New Roman" pitchFamily="18" charset="0"/>
              </a:rPr>
              <a:t>Зајам – пријатељски и са каматом (нпр. поморски)</a:t>
            </a:r>
          </a:p>
          <a:p>
            <a:pPr algn="just"/>
            <a:r>
              <a:rPr lang="sr-Cyrl-RS" sz="2400" dirty="0" smtClean="0">
                <a:latin typeface="Times New Roman" pitchFamily="18" charset="0"/>
                <a:cs typeface="Times New Roman" pitchFamily="18" charset="0"/>
              </a:rPr>
              <a:t>Закуп – кућа или земља, у почетку се закупнина плаћала у натури, а касније у новцу</a:t>
            </a:r>
            <a:endParaRPr lang="en-US" sz="2400" dirty="0">
              <a:latin typeface="Times New Roman" pitchFamily="18" charset="0"/>
              <a:cs typeface="Times New Roman"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algn="ctr"/>
            <a:r>
              <a:rPr lang="sr-Cyrl-RS" dirty="0" smtClean="0">
                <a:effectLst/>
                <a:latin typeface="Times New Roman" pitchFamily="18" charset="0"/>
                <a:cs typeface="Times New Roman" pitchFamily="18" charset="0"/>
              </a:rPr>
              <a:t>БРАЧНО ПРАВО У АТИНИ</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92500" lnSpcReduction="10000"/>
          </a:bodyPr>
          <a:lstStyle/>
          <a:p>
            <a:pPr algn="just"/>
            <a:r>
              <a:rPr lang="sr-Cyrl-RS" sz="2400" dirty="0" smtClean="0">
                <a:latin typeface="Times New Roman" pitchFamily="18" charset="0"/>
                <a:cs typeface="Times New Roman" pitchFamily="18" charset="0"/>
              </a:rPr>
              <a:t>Због значаја брака у Атини лице које није било ожењено се сматрало неморално и неодговорно, па су му чак и неке државне функције биле недоступне</a:t>
            </a:r>
          </a:p>
          <a:p>
            <a:pPr algn="just"/>
            <a:r>
              <a:rPr lang="sr-Cyrl-RS" sz="2400" dirty="0" smtClean="0">
                <a:latin typeface="Times New Roman" pitchFamily="18" charset="0"/>
                <a:cs typeface="Times New Roman" pitchFamily="18" charset="0"/>
              </a:rPr>
              <a:t>Брак се закључивао на различите начине: ако је реч о епиклери пред државним органима, а у осталим случајевима споразумом</a:t>
            </a:r>
          </a:p>
          <a:p>
            <a:pPr algn="just"/>
            <a:r>
              <a:rPr lang="sr-Cyrl-RS" sz="2400" dirty="0" smtClean="0">
                <a:latin typeface="Times New Roman" pitchFamily="18" charset="0"/>
                <a:cs typeface="Times New Roman" pitchFamily="18" charset="0"/>
              </a:rPr>
              <a:t>Приликом закључења брака младожења је давао вредне поклоне, а кириос (старатељ) девојке мираз</a:t>
            </a:r>
          </a:p>
          <a:p>
            <a:pPr algn="just"/>
            <a:r>
              <a:rPr lang="sr-Cyrl-RS" sz="2400" dirty="0" smtClean="0">
                <a:latin typeface="Times New Roman" pitchFamily="18" charset="0"/>
                <a:cs typeface="Times New Roman" pitchFamily="18" charset="0"/>
              </a:rPr>
              <a:t>Обавеза жене (али не и мушкарца) на верност, у случају прељубе муж може да убије мушкарца са којим је његова жена извршила прељубу</a:t>
            </a:r>
          </a:p>
          <a:p>
            <a:pPr algn="just"/>
            <a:r>
              <a:rPr lang="sr-Cyrl-RS" sz="2400" dirty="0" smtClean="0">
                <a:latin typeface="Times New Roman" pitchFamily="18" charset="0"/>
                <a:cs typeface="Times New Roman" pitchFamily="18" charset="0"/>
              </a:rPr>
              <a:t>Гинекономи – државни функционери који су мотрили на понашање жена</a:t>
            </a:r>
          </a:p>
          <a:p>
            <a:pPr algn="just"/>
            <a:r>
              <a:rPr lang="sr-Cyrl-RS" sz="2400" dirty="0" smtClean="0">
                <a:latin typeface="Times New Roman" pitchFamily="18" charset="0"/>
                <a:cs typeface="Times New Roman" pitchFamily="18" charset="0"/>
              </a:rPr>
              <a:t>Развод није био праћен формалностима</a:t>
            </a:r>
            <a:endParaRPr lang="en-US" sz="2400" dirty="0">
              <a:latin typeface="Times New Roman" pitchFamily="18" charset="0"/>
              <a:cs typeface="Times New Roman"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ПОРОДИЧНО ПРАВО У АТИНИ</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92500" lnSpcReduction="10000"/>
          </a:bodyPr>
          <a:lstStyle/>
          <a:p>
            <a:pPr algn="just"/>
            <a:r>
              <a:rPr lang="sr-Cyrl-RS" sz="2400" dirty="0" smtClean="0">
                <a:latin typeface="Times New Roman" pitchFamily="18" charset="0"/>
                <a:cs typeface="Times New Roman" pitchFamily="18" charset="0"/>
              </a:rPr>
              <a:t>Доминантан облик породице била је инокосна породица</a:t>
            </a:r>
          </a:p>
          <a:p>
            <a:pPr algn="just"/>
            <a:r>
              <a:rPr lang="sr-Cyrl-RS" sz="2400" dirty="0" smtClean="0">
                <a:latin typeface="Times New Roman" pitchFamily="18" charset="0"/>
                <a:cs typeface="Times New Roman" pitchFamily="18" charset="0"/>
              </a:rPr>
              <a:t>Породицу (</a:t>
            </a:r>
            <a:r>
              <a:rPr lang="sr-Latn-RS" sz="2400" dirty="0" smtClean="0">
                <a:latin typeface="Times New Roman" pitchFamily="18" charset="0"/>
                <a:cs typeface="Times New Roman" pitchFamily="18" charset="0"/>
              </a:rPr>
              <a:t>oikos)</a:t>
            </a:r>
            <a:r>
              <a:rPr lang="sr-Cyrl-RS" sz="2400" dirty="0" smtClean="0">
                <a:latin typeface="Times New Roman" pitchFamily="18" charset="0"/>
                <a:cs typeface="Times New Roman" pitchFamily="18" charset="0"/>
              </a:rPr>
              <a:t> су чинили не само њени чланови, него и породична имовина и обичаји</a:t>
            </a:r>
          </a:p>
          <a:p>
            <a:pPr algn="just"/>
            <a:r>
              <a:rPr lang="sr-Cyrl-RS" sz="2400" dirty="0" smtClean="0">
                <a:latin typeface="Times New Roman" pitchFamily="18" charset="0"/>
                <a:cs typeface="Times New Roman" pitchFamily="18" charset="0"/>
              </a:rPr>
              <a:t>На челу породице се налазио отац </a:t>
            </a:r>
            <a:r>
              <a:rPr lang="sr-Latn-RS" sz="2400" dirty="0" smtClean="0">
                <a:latin typeface="Times New Roman" pitchFamily="18" charset="0"/>
                <a:cs typeface="Times New Roman" pitchFamily="18" charset="0"/>
              </a:rPr>
              <a:t>(kyrios)</a:t>
            </a:r>
            <a:r>
              <a:rPr lang="sr-Cyrl-RS" sz="2400" dirty="0" smtClean="0">
                <a:latin typeface="Times New Roman" pitchFamily="18" charset="0"/>
                <a:cs typeface="Times New Roman" pitchFamily="18" charset="0"/>
              </a:rPr>
              <a:t> који је имао власт над женом, децом и робовима. Син је под очевом влашћу до пунолетства, а ћерка до удаје</a:t>
            </a:r>
          </a:p>
          <a:p>
            <a:pPr algn="just"/>
            <a:r>
              <a:rPr lang="sr-Cyrl-RS" sz="2400" dirty="0" smtClean="0">
                <a:latin typeface="Times New Roman" pitchFamily="18" charset="0"/>
                <a:cs typeface="Times New Roman" pitchFamily="18" charset="0"/>
              </a:rPr>
              <a:t>Жена није имала правну, пословну и процесну способност (уместо ње пред судом би се појављивао њен </a:t>
            </a:r>
            <a:r>
              <a:rPr lang="sr-Latn-RS" sz="2400" dirty="0" smtClean="0">
                <a:latin typeface="Times New Roman" pitchFamily="18" charset="0"/>
                <a:cs typeface="Times New Roman" pitchFamily="18" charset="0"/>
              </a:rPr>
              <a:t>kyrios</a:t>
            </a:r>
            <a:r>
              <a:rPr lang="sr-Cyrl-RS" sz="2400" dirty="0" smtClean="0">
                <a:latin typeface="Times New Roman" pitchFamily="18" charset="0"/>
                <a:cs typeface="Times New Roman" pitchFamily="18" charset="0"/>
              </a:rPr>
              <a:t>)</a:t>
            </a:r>
          </a:p>
          <a:p>
            <a:pPr algn="just"/>
            <a:r>
              <a:rPr lang="sr-Cyrl-RS" sz="2400" dirty="0" smtClean="0">
                <a:latin typeface="Times New Roman" pitchFamily="18" charset="0"/>
                <a:cs typeface="Times New Roman" pitchFamily="18" charset="0"/>
              </a:rPr>
              <a:t>Дете је постајало атински држављанин само ако је рођено од родитеља Атињана</a:t>
            </a:r>
          </a:p>
          <a:p>
            <a:pPr algn="just"/>
            <a:r>
              <a:rPr lang="sr-Cyrl-RS" sz="2400" dirty="0" smtClean="0">
                <a:latin typeface="Times New Roman" pitchFamily="18" charset="0"/>
                <a:cs typeface="Times New Roman" pitchFamily="18" charset="0"/>
              </a:rPr>
              <a:t>Када мушко дете стекне пунолетство (18 година) уписивано је у списак деме као пуноправни грађанин. Након што две године одслужи војску (са 20 година) стиче сва политичка права</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algn="ctr"/>
            <a:r>
              <a:rPr lang="sr-Cyrl-RS" dirty="0" smtClean="0">
                <a:effectLst/>
                <a:latin typeface="Times New Roman" pitchFamily="18" charset="0"/>
                <a:cs typeface="Times New Roman" pitchFamily="18" charset="0"/>
              </a:rPr>
              <a:t>НАСЛЕДНО ПРАВО У АТИНИ</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92500" lnSpcReduction="20000"/>
          </a:bodyPr>
          <a:lstStyle/>
          <a:p>
            <a:pPr algn="just"/>
            <a:r>
              <a:rPr lang="sr-Cyrl-RS" sz="2400" dirty="0" smtClean="0">
                <a:latin typeface="Times New Roman" pitchFamily="18" charset="0"/>
                <a:cs typeface="Times New Roman" pitchFamily="18" charset="0"/>
              </a:rPr>
              <a:t>Доминира законско наслеђивање, нема тестамент</a:t>
            </a:r>
          </a:p>
          <a:p>
            <a:pPr algn="just"/>
            <a:r>
              <a:rPr lang="sr-Cyrl-RS" sz="2400" dirty="0" smtClean="0">
                <a:latin typeface="Times New Roman" pitchFamily="18" charset="0"/>
                <a:cs typeface="Times New Roman" pitchFamily="18" charset="0"/>
              </a:rPr>
              <a:t>После очеве смрти на наслеђе су позивани законити синови и њихови потомци (делили су имовину на једнаке делове) или епиклера (морала се удати за најближег мушког сродника са очеве стране)</a:t>
            </a:r>
          </a:p>
          <a:p>
            <a:pPr algn="just"/>
            <a:r>
              <a:rPr lang="sr-Cyrl-RS" sz="2400" dirty="0" smtClean="0">
                <a:latin typeface="Times New Roman" pitchFamily="18" charset="0"/>
                <a:cs typeface="Times New Roman" pitchFamily="18" charset="0"/>
              </a:rPr>
              <a:t>У сврху обезбеђења налседника користила се и адопција</a:t>
            </a:r>
            <a:r>
              <a:rPr lang="sr-Latn-RS" sz="2400" dirty="0" smtClean="0">
                <a:latin typeface="Times New Roman" pitchFamily="18" charset="0"/>
                <a:cs typeface="Times New Roman" pitchFamily="18" charset="0"/>
              </a:rPr>
              <a:t> (inter vivos </a:t>
            </a:r>
            <a:r>
              <a:rPr lang="sr-Cyrl-RS" sz="2400" dirty="0" smtClean="0">
                <a:latin typeface="Times New Roman" pitchFamily="18" charset="0"/>
                <a:cs typeface="Times New Roman" pitchFamily="18" charset="0"/>
              </a:rPr>
              <a:t>и </a:t>
            </a:r>
            <a:r>
              <a:rPr lang="sr-Latn-RS" sz="2400" dirty="0" smtClean="0">
                <a:latin typeface="Times New Roman" pitchFamily="18" charset="0"/>
                <a:cs typeface="Times New Roman" pitchFamily="18" charset="0"/>
              </a:rPr>
              <a:t>mortis causa)</a:t>
            </a:r>
            <a:endParaRPr lang="sr-Cyrl-RS" sz="2400" dirty="0" smtClean="0">
              <a:latin typeface="Times New Roman" pitchFamily="18" charset="0"/>
              <a:cs typeface="Times New Roman" pitchFamily="18" charset="0"/>
            </a:endParaRPr>
          </a:p>
          <a:p>
            <a:pPr algn="just"/>
            <a:r>
              <a:rPr lang="sr-Cyrl-RS" sz="2400" dirty="0" smtClean="0">
                <a:latin typeface="Times New Roman" pitchFamily="18" charset="0"/>
                <a:cs typeface="Times New Roman" pitchFamily="18" charset="0"/>
              </a:rPr>
              <a:t>Адопција </a:t>
            </a:r>
            <a:r>
              <a:rPr lang="sr-Latn-RS" sz="2400" dirty="0" smtClean="0">
                <a:latin typeface="Times New Roman" pitchFamily="18" charset="0"/>
                <a:cs typeface="Times New Roman" pitchFamily="18" charset="0"/>
              </a:rPr>
              <a:t>mortis causa</a:t>
            </a:r>
            <a:r>
              <a:rPr lang="sr-Cyrl-RS" sz="2400" dirty="0" smtClean="0">
                <a:latin typeface="Times New Roman" pitchFamily="18" charset="0"/>
                <a:cs typeface="Times New Roman" pitchFamily="18" charset="0"/>
              </a:rPr>
              <a:t> (тестаментарна адопција) – оставилац прогласи једно лице за сина</a:t>
            </a:r>
            <a:r>
              <a:rPr lang="sr-Latn-RS" sz="2400" dirty="0" smtClean="0">
                <a:latin typeface="Times New Roman" pitchFamily="18" charset="0"/>
                <a:cs typeface="Times New Roman" pitchFamily="18" charset="0"/>
              </a:rPr>
              <a:t> (</a:t>
            </a:r>
            <a:r>
              <a:rPr lang="sr-Cyrl-RS" sz="2400" dirty="0" smtClean="0">
                <a:latin typeface="Times New Roman" pitchFamily="18" charset="0"/>
                <a:cs typeface="Times New Roman" pitchFamily="18" charset="0"/>
              </a:rPr>
              <a:t>сачињавао се писани акт пред сведоцима - </a:t>
            </a:r>
            <a:r>
              <a:rPr lang="sr-Latn-RS" sz="2400" dirty="0" smtClean="0">
                <a:latin typeface="Times New Roman" pitchFamily="18" charset="0"/>
                <a:cs typeface="Times New Roman" pitchFamily="18" charset="0"/>
              </a:rPr>
              <a:t>diatheke</a:t>
            </a:r>
            <a:r>
              <a:rPr lang="sr-Cyrl-RS" sz="2400" dirty="0" smtClean="0">
                <a:latin typeface="Times New Roman" pitchFamily="18" charset="0"/>
                <a:cs typeface="Times New Roman" pitchFamily="18" charset="0"/>
              </a:rPr>
              <a:t> ) и то лице после оставиочеве смрти учествује у законском наслеђивању</a:t>
            </a:r>
          </a:p>
          <a:p>
            <a:pPr algn="just"/>
            <a:r>
              <a:rPr lang="sr-Cyrl-RS" sz="2400" dirty="0" smtClean="0">
                <a:latin typeface="Times New Roman" pitchFamily="18" charset="0"/>
                <a:cs typeface="Times New Roman" pitchFamily="18" charset="0"/>
              </a:rPr>
              <a:t>Ова варијанта адопције се није могла користити ако је неко имао својих законитих синова</a:t>
            </a:r>
          </a:p>
          <a:p>
            <a:pPr algn="just"/>
            <a:r>
              <a:rPr lang="sr-Cyrl-RS" sz="2400" dirty="0" smtClean="0">
                <a:latin typeface="Times New Roman" pitchFamily="18" charset="0"/>
                <a:cs typeface="Times New Roman" pitchFamily="18" charset="0"/>
              </a:rPr>
              <a:t>У употреби је био и поклон за случај смрти (</a:t>
            </a:r>
            <a:r>
              <a:rPr lang="sr-Latn-RS" sz="2400" dirty="0" smtClean="0">
                <a:latin typeface="Times New Roman" pitchFamily="18" charset="0"/>
                <a:cs typeface="Times New Roman" pitchFamily="18" charset="0"/>
              </a:rPr>
              <a:t>donatio mortis causa</a:t>
            </a:r>
            <a:r>
              <a:rPr lang="sr-Cyrl-RS" sz="2400" dirty="0" smtClean="0">
                <a:latin typeface="Times New Roman" pitchFamily="18" charset="0"/>
                <a:cs typeface="Times New Roman" pitchFamily="18" charset="0"/>
              </a:rPr>
              <a:t>),  а из њега се временом развио легатски тестамент (поједине ствари су остављане одређеним лицима)</a:t>
            </a:r>
            <a:endParaRPr lang="en-US" sz="2400" dirty="0">
              <a:latin typeface="Times New Roman" pitchFamily="18" charset="0"/>
              <a:cs typeface="Times New Roman"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algn="ctr"/>
            <a:r>
              <a:rPr lang="sr-Cyrl-RS" dirty="0" smtClean="0">
                <a:effectLst/>
                <a:latin typeface="Times New Roman" pitchFamily="18" charset="0"/>
                <a:cs typeface="Times New Roman" pitchFamily="18" charset="0"/>
              </a:rPr>
              <a:t>КРИВИЧНО ПРАВО У АТИНИ</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85000" lnSpcReduction="20000"/>
          </a:bodyPr>
          <a:lstStyle/>
          <a:p>
            <a:pPr algn="just"/>
            <a:r>
              <a:rPr lang="sr-Cyrl-RS" sz="2400" dirty="0" smtClean="0">
                <a:latin typeface="Times New Roman" pitchFamily="18" charset="0"/>
                <a:cs typeface="Times New Roman" pitchFamily="18" charset="0"/>
              </a:rPr>
              <a:t>Због схватања полиса као заједнице где су приватни и јавни интереси тесно повезани држава је у већини случајева препуштала слободној оцени грађана да ли ће неку радњу третирати као кривично дело или не</a:t>
            </a:r>
          </a:p>
          <a:p>
            <a:pPr algn="just"/>
            <a:r>
              <a:rPr lang="sr-Cyrl-RS" sz="2400" dirty="0" smtClean="0">
                <a:latin typeface="Times New Roman" pitchFamily="18" charset="0"/>
                <a:cs typeface="Times New Roman" pitchFamily="18" charset="0"/>
              </a:rPr>
              <a:t>Према Драконовом закону рођаци убијеног су приватном тужбом морали да покрену судски поступак против делинквента. Најпре су се обраћали архонту који је потом путем прогласа забрањивао оптуженом приступ одређеним местима. Оптужени је остајао на слободи до суђења, осим уколико се појави на неком забрањеном месту. Након три припремна рочишта у интервалу од месец дана суђење се обављало на отвореном простору. Пре изрицања пресуде оптуженом је пружана прилика да сам одлучи да ли ће доживотно напустити Атину (добровољно поргонство). Приликом изрицања пресуде водило се рачуна о томе да ли је убиство извршено са умишљајем (смртна казна, конфискација имовине и забрана сахрањивања у Атини) или из нехата (прогонство, породица убијеног је могла да му опрости)</a:t>
            </a:r>
          </a:p>
          <a:p>
            <a:pPr algn="just"/>
            <a:r>
              <a:rPr lang="sr-Cyrl-RS" sz="2400" dirty="0" smtClean="0">
                <a:latin typeface="Times New Roman" pitchFamily="18" charset="0"/>
                <a:cs typeface="Times New Roman" pitchFamily="18" charset="0"/>
              </a:rPr>
              <a:t>Постојало је и тзв. дозвољено убиство</a:t>
            </a:r>
            <a:endParaRPr lang="en-US" sz="2400" dirty="0">
              <a:latin typeface="Times New Roman" pitchFamily="18" charset="0"/>
              <a:cs typeface="Times New Roman"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algn="ctr"/>
            <a:r>
              <a:rPr lang="sr-Cyrl-RS" dirty="0" smtClean="0">
                <a:effectLst/>
                <a:latin typeface="Times New Roman" pitchFamily="18" charset="0"/>
                <a:cs typeface="Times New Roman" pitchFamily="18" charset="0"/>
              </a:rPr>
              <a:t>КРИВИЧНА ДЕЛА У АТИНИ</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77500" lnSpcReduction="20000"/>
          </a:bodyPr>
          <a:lstStyle/>
          <a:p>
            <a:pPr algn="just"/>
            <a:r>
              <a:rPr lang="sr-Cyrl-RS" sz="2400" dirty="0" smtClean="0">
                <a:latin typeface="Times New Roman" pitchFamily="18" charset="0"/>
                <a:cs typeface="Times New Roman" pitchFamily="18" charset="0"/>
              </a:rPr>
              <a:t>Прељуба од стране жене – развод и забрана жени да се појављује на религијским светковинама и да носи накит. Муж је могао да јој опрости, али тада би се суочавао са казном атимије (губитак часних права)</a:t>
            </a:r>
          </a:p>
          <a:p>
            <a:pPr algn="just"/>
            <a:r>
              <a:rPr lang="sr-Cyrl-RS" sz="2400" dirty="0" smtClean="0">
                <a:latin typeface="Times New Roman" pitchFamily="18" charset="0"/>
                <a:cs typeface="Times New Roman" pitchFamily="18" charset="0"/>
              </a:rPr>
              <a:t>Силовање – новчана казна од 100 драхми (од І</a:t>
            </a:r>
            <a:r>
              <a:rPr lang="en-US" sz="2400" dirty="0" smtClean="0">
                <a:latin typeface="Times New Roman" pitchFamily="18" charset="0"/>
                <a:cs typeface="Times New Roman" pitchFamily="18" charset="0"/>
              </a:rPr>
              <a:t>V</a:t>
            </a:r>
            <a:r>
              <a:rPr lang="sr-Cyrl-RS" sz="2400" dirty="0" smtClean="0">
                <a:latin typeface="Times New Roman" pitchFamily="18" charset="0"/>
                <a:cs typeface="Times New Roman" pitchFamily="18" charset="0"/>
              </a:rPr>
              <a:t> века п.н.е порота је могла да утврђује висину казне). Казна се плаћала кириосу, а исти износ се плаћао и држави</a:t>
            </a:r>
          </a:p>
          <a:p>
            <a:pPr algn="just"/>
            <a:r>
              <a:rPr lang="sr-Cyrl-RS" sz="2400" dirty="0" smtClean="0">
                <a:latin typeface="Times New Roman" pitchFamily="18" charset="0"/>
                <a:cs typeface="Times New Roman" pitchFamily="18" charset="0"/>
              </a:rPr>
              <a:t>Крађа – осуђени је морао да врати украдену ствар и да плати тужиоцу њену двоструку вредност. У случају тешке крађе када је лопов ухваћен на делу (нпр. крађа ноћу или на спортским игралиштима) Суд једанаесторице је могао и без суђења изрећи смртну казну. За разбојништво казна је била вишеструко већа од вредности украдене ствари и порота ју је утврђивала у сваком поједином случају, а осуђени је исти износ плаћао и оштећеном и држави</a:t>
            </a:r>
          </a:p>
          <a:p>
            <a:pPr algn="just"/>
            <a:r>
              <a:rPr lang="sr-Cyrl-RS" sz="2400" dirty="0" smtClean="0">
                <a:latin typeface="Times New Roman" pitchFamily="18" charset="0"/>
                <a:cs typeface="Times New Roman" pitchFamily="18" charset="0"/>
              </a:rPr>
              <a:t>Кривична дела против државе – онога ко руши демократију или преузме власт могао је некажњено убити сваки Атињанин. У случајевима издаје, увреде богова и сл. поступак се покретао по службеној дужности и следила је смртна казна</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algn="ctr"/>
            <a:r>
              <a:rPr lang="sr-Cyrl-RS" dirty="0" smtClean="0">
                <a:effectLst/>
                <a:latin typeface="Times New Roman" pitchFamily="18" charset="0"/>
                <a:cs typeface="Times New Roman" pitchFamily="18" charset="0"/>
              </a:rPr>
              <a:t>КАЗНЕ У АТИНИ</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92500" lnSpcReduction="20000"/>
          </a:bodyPr>
          <a:lstStyle/>
          <a:p>
            <a:pPr algn="just"/>
            <a:r>
              <a:rPr lang="sr-Cyrl-RS" sz="2400" dirty="0" smtClean="0">
                <a:latin typeface="Times New Roman" pitchFamily="18" charset="0"/>
                <a:cs typeface="Times New Roman" pitchFamily="18" charset="0"/>
              </a:rPr>
              <a:t>Смртна казна – предвиђена је за најтежа кривична дела, извршавала се испијањем отрова или се осуђеном дозвољавало да се сам убије мачем. Једино је за издајнике, убице и лопове било предвиђено извршење смртне казне уз муке (осуђени је прикиван на окрулу дрвену плочу, пребијан и тако остављан да умре од исцрпљености)</a:t>
            </a:r>
          </a:p>
          <a:p>
            <a:pPr algn="just"/>
            <a:r>
              <a:rPr lang="sr-Cyrl-RS" sz="2400" dirty="0" smtClean="0">
                <a:latin typeface="Times New Roman" pitchFamily="18" charset="0"/>
                <a:cs typeface="Times New Roman" pitchFamily="18" charset="0"/>
              </a:rPr>
              <a:t>Телесне казне нису практиковане у Атини</a:t>
            </a:r>
          </a:p>
          <a:p>
            <a:pPr algn="just"/>
            <a:r>
              <a:rPr lang="sr-Cyrl-RS" sz="2400" dirty="0" smtClean="0">
                <a:latin typeface="Times New Roman" pitchFamily="18" charset="0"/>
                <a:cs typeface="Times New Roman" pitchFamily="18" charset="0"/>
              </a:rPr>
              <a:t>Прогонство – у туђем полису су слободни људи често завршавали као робови</a:t>
            </a:r>
          </a:p>
          <a:p>
            <a:pPr algn="just"/>
            <a:r>
              <a:rPr lang="sr-Cyrl-RS" sz="2400" dirty="0" smtClean="0">
                <a:latin typeface="Times New Roman" pitchFamily="18" charset="0"/>
                <a:cs typeface="Times New Roman" pitchFamily="18" charset="0"/>
              </a:rPr>
              <a:t>Атимија – губитак части тј. губитак грађанске привилегије да се учествује у јавном животу. Могла је бити потпуна (забрана обављања свих функција), делимична (ускраћују се само нека права) и појединачна (ускраћује се само једно одређено право). Ова казна се изрицала и као самостална и као додатна уз неку другу казну (обично имовинску санкцију)</a:t>
            </a:r>
          </a:p>
          <a:p>
            <a:pPr algn="just"/>
            <a:r>
              <a:rPr lang="sr-Cyrl-RS" sz="2400" dirty="0" smtClean="0">
                <a:latin typeface="Times New Roman" pitchFamily="18" charset="0"/>
                <a:cs typeface="Times New Roman" pitchFamily="18" charset="0"/>
              </a:rPr>
              <a:t>Имовинске казне</a:t>
            </a:r>
            <a:endParaRPr lang="en-US" sz="2400" dirty="0">
              <a:latin typeface="Times New Roman" pitchFamily="18" charset="0"/>
              <a:cs typeface="Times New Roman"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algn="ctr"/>
            <a:r>
              <a:rPr lang="sr-Cyrl-RS" dirty="0" smtClean="0">
                <a:effectLst/>
                <a:latin typeface="Times New Roman" pitchFamily="18" charset="0"/>
                <a:cs typeface="Times New Roman" pitchFamily="18" charset="0"/>
              </a:rPr>
              <a:t>СУДСКИ ОРГАНИ У АТИНИ</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92500" lnSpcReduction="10000"/>
          </a:bodyPr>
          <a:lstStyle/>
          <a:p>
            <a:pPr algn="just"/>
            <a:r>
              <a:rPr lang="sr-Cyrl-RS" sz="2400" dirty="0" smtClean="0">
                <a:latin typeface="Times New Roman" pitchFamily="18" charset="0"/>
                <a:cs typeface="Times New Roman" pitchFamily="18" charset="0"/>
              </a:rPr>
              <a:t>Судска функција је била подељена између различитих органа власти</a:t>
            </a:r>
          </a:p>
          <a:p>
            <a:pPr algn="just"/>
            <a:r>
              <a:rPr lang="sr-Cyrl-RS" sz="2400" dirty="0" smtClean="0">
                <a:latin typeface="Times New Roman" pitchFamily="18" charset="0"/>
                <a:cs typeface="Times New Roman" pitchFamily="18" charset="0"/>
              </a:rPr>
              <a:t>Архонт басилеус: религијски преступи</a:t>
            </a:r>
          </a:p>
          <a:p>
            <a:pPr algn="just"/>
            <a:r>
              <a:rPr lang="sr-Cyrl-RS" sz="2400" dirty="0" smtClean="0">
                <a:latin typeface="Times New Roman" pitchFamily="18" charset="0"/>
                <a:cs typeface="Times New Roman" pitchFamily="18" charset="0"/>
              </a:rPr>
              <a:t>Архонт епоним: брачни и породични спорови</a:t>
            </a:r>
          </a:p>
          <a:p>
            <a:pPr algn="just"/>
            <a:r>
              <a:rPr lang="sr-Cyrl-RS" sz="2400" dirty="0" smtClean="0">
                <a:latin typeface="Times New Roman" pitchFamily="18" charset="0"/>
                <a:cs typeface="Times New Roman" pitchFamily="18" charset="0"/>
              </a:rPr>
              <a:t>Архонт полемарх: војни деликти и суђење метецима</a:t>
            </a:r>
          </a:p>
          <a:p>
            <a:pPr algn="just"/>
            <a:r>
              <a:rPr lang="sr-Cyrl-RS" sz="2400" dirty="0" smtClean="0">
                <a:latin typeface="Times New Roman" pitchFamily="18" charset="0"/>
                <a:cs typeface="Times New Roman" pitchFamily="18" charset="0"/>
              </a:rPr>
              <a:t>Тесмотети: статусни спорови</a:t>
            </a:r>
          </a:p>
          <a:p>
            <a:pPr algn="just"/>
            <a:r>
              <a:rPr lang="sr-Cyrl-RS" sz="2400" dirty="0" smtClean="0">
                <a:latin typeface="Times New Roman" pitchFamily="18" charset="0"/>
                <a:cs typeface="Times New Roman" pitchFamily="18" charset="0"/>
              </a:rPr>
              <a:t>Аеропаг: убиство</a:t>
            </a:r>
          </a:p>
          <a:p>
            <a:pPr algn="just"/>
            <a:r>
              <a:rPr lang="sr-Cyrl-RS" sz="2400" dirty="0" smtClean="0">
                <a:latin typeface="Times New Roman" pitchFamily="18" charset="0"/>
                <a:cs typeface="Times New Roman" pitchFamily="18" charset="0"/>
              </a:rPr>
              <a:t>Веће буле: случајеви за које се није могла изрећи већа казна од 500 драхми</a:t>
            </a:r>
          </a:p>
          <a:p>
            <a:pPr algn="just"/>
            <a:r>
              <a:rPr lang="sr-Cyrl-RS" sz="2400" dirty="0" smtClean="0">
                <a:latin typeface="Times New Roman" pitchFamily="18" charset="0"/>
                <a:cs typeface="Times New Roman" pitchFamily="18" charset="0"/>
              </a:rPr>
              <a:t>Народна скупштина: кривична дела против државе</a:t>
            </a:r>
          </a:p>
          <a:p>
            <a:pPr algn="just"/>
            <a:r>
              <a:rPr lang="sr-Cyrl-RS" sz="2400" dirty="0" smtClean="0">
                <a:latin typeface="Times New Roman" pitchFamily="18" charset="0"/>
                <a:cs typeface="Times New Roman" pitchFamily="18" charset="0"/>
              </a:rPr>
              <a:t>Највећи број спорова (нарочито имовинских) пресуђивала је Хелиеја као највиши судски орган. Она је судила и као првостепени и као другостепени суд</a:t>
            </a:r>
            <a:endParaRPr lang="en-US" sz="2400" dirty="0">
              <a:latin typeface="Times New Roman" pitchFamily="18" charset="0"/>
              <a:cs typeface="Times New Roman"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ПОКРЕТАЊЕ СУДСКОГ ПОСТУПКА У АТИНИ</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92500" lnSpcReduction="10000"/>
          </a:bodyPr>
          <a:lstStyle/>
          <a:p>
            <a:pPr algn="just"/>
            <a:r>
              <a:rPr lang="sr-Cyrl-RS" sz="2400" dirty="0" smtClean="0">
                <a:latin typeface="Times New Roman" pitchFamily="18" charset="0"/>
                <a:cs typeface="Times New Roman" pitchFamily="18" charset="0"/>
              </a:rPr>
              <a:t>Судски поступак је могао покренути сваки пуноправни атински грађанин или магистрат по службеној дужности</a:t>
            </a:r>
          </a:p>
          <a:p>
            <a:pPr algn="just"/>
            <a:r>
              <a:rPr lang="sr-Cyrl-RS" sz="2400" dirty="0" smtClean="0">
                <a:latin typeface="Times New Roman" pitchFamily="18" charset="0"/>
                <a:cs typeface="Times New Roman" pitchFamily="18" charset="0"/>
              </a:rPr>
              <a:t>Поступак се могао покренути путем приватне</a:t>
            </a:r>
            <a:r>
              <a:rPr lang="sr-Latn-RS" sz="2400" dirty="0" smtClean="0">
                <a:latin typeface="Times New Roman" pitchFamily="18" charset="0"/>
                <a:cs typeface="Times New Roman" pitchFamily="18" charset="0"/>
              </a:rPr>
              <a:t> (dike)</a:t>
            </a:r>
            <a:r>
              <a:rPr lang="sr-Cyrl-RS" sz="2400" dirty="0" smtClean="0">
                <a:latin typeface="Times New Roman" pitchFamily="18" charset="0"/>
                <a:cs typeface="Times New Roman" pitchFamily="18" charset="0"/>
              </a:rPr>
              <a:t> или јавне тужбе (</a:t>
            </a:r>
            <a:r>
              <a:rPr lang="sr-Latn-RS" sz="2400" dirty="0" smtClean="0">
                <a:latin typeface="Times New Roman" pitchFamily="18" charset="0"/>
                <a:cs typeface="Times New Roman" pitchFamily="18" charset="0"/>
              </a:rPr>
              <a:t>graphe)</a:t>
            </a:r>
            <a:endParaRPr lang="sr-Cyrl-RS" sz="2400" dirty="0" smtClean="0">
              <a:latin typeface="Times New Roman" pitchFamily="18" charset="0"/>
              <a:cs typeface="Times New Roman" pitchFamily="18" charset="0"/>
            </a:endParaRPr>
          </a:p>
          <a:p>
            <a:pPr algn="just"/>
            <a:r>
              <a:rPr lang="sr-Cyrl-RS" sz="2400" dirty="0" smtClean="0">
                <a:latin typeface="Times New Roman" pitchFamily="18" charset="0"/>
                <a:cs typeface="Times New Roman" pitchFamily="18" charset="0"/>
              </a:rPr>
              <a:t>Тужбу дике је покретало заинтересовано лице, његов кириос или рођаци (у случају убиства), од поступка се могло одустати у сваком тренутку, морали су се платити трошкови поступка и пресуду је извршавала сама странка</a:t>
            </a:r>
          </a:p>
          <a:p>
            <a:pPr algn="just"/>
            <a:r>
              <a:rPr lang="sr-Cyrl-RS" sz="2400" dirty="0" smtClean="0">
                <a:latin typeface="Times New Roman" pitchFamily="18" charset="0"/>
                <a:cs typeface="Times New Roman" pitchFamily="18" charset="0"/>
              </a:rPr>
              <a:t>Тужбу графе је могао подићи било који грађанин који то чини ради заштите општег добра, поступак се не може прекинути јер је у општем интересу да се наводи тужиоца испитају до краја, трошкове поступка сноси држава, пресуду извршавају државни органи, лице које је покренуло поступак добија награду уколико тужба успе (сикофанти)</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ДОКАЗНА СРЕДСТВА У АТИНИ</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a:bodyPr>
          <a:lstStyle/>
          <a:p>
            <a:pPr algn="just"/>
            <a:r>
              <a:rPr lang="sr-Cyrl-RS" sz="2400" dirty="0" smtClean="0">
                <a:latin typeface="Times New Roman" pitchFamily="18" charset="0"/>
                <a:cs typeface="Times New Roman" pitchFamily="18" charset="0"/>
              </a:rPr>
              <a:t>Свака странка је била обавезна да сама обезбеди своје доказе</a:t>
            </a:r>
          </a:p>
          <a:p>
            <a:pPr algn="just"/>
            <a:r>
              <a:rPr lang="sr-Cyrl-RS" sz="2400" dirty="0" smtClean="0">
                <a:latin typeface="Times New Roman" pitchFamily="18" charset="0"/>
                <a:cs typeface="Times New Roman" pitchFamily="18" charset="0"/>
              </a:rPr>
              <a:t>Као доказна средства користили су се цитирање закона, сведочење, писмене исправе</a:t>
            </a:r>
          </a:p>
          <a:p>
            <a:pPr algn="just"/>
            <a:r>
              <a:rPr lang="sr-Cyrl-RS" sz="2400" dirty="0" smtClean="0">
                <a:latin typeface="Times New Roman" pitchFamily="18" charset="0"/>
                <a:cs typeface="Times New Roman" pitchFamily="18" charset="0"/>
              </a:rPr>
              <a:t>Једино ирационално доказно средство била је заклетва</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algn="ctr"/>
            <a:r>
              <a:rPr lang="sr-Cyrl-RS" dirty="0" smtClean="0">
                <a:effectLst/>
                <a:latin typeface="Times New Roman" pitchFamily="18" charset="0"/>
                <a:cs typeface="Times New Roman" pitchFamily="18" charset="0"/>
              </a:rPr>
              <a:t>ЗАКОНИК УР-НАМУ</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lnSpcReduction="10000"/>
          </a:bodyPr>
          <a:lstStyle/>
          <a:p>
            <a:pPr algn="just"/>
            <a:r>
              <a:rPr lang="sr-Cyrl-RS" sz="2400" dirty="0" smtClean="0">
                <a:latin typeface="Times New Roman" pitchFamily="18" charset="0"/>
                <a:cs typeface="Times New Roman" pitchFamily="18" charset="0"/>
              </a:rPr>
              <a:t>Настао је у јужној Месопотамији, град Ур</a:t>
            </a:r>
          </a:p>
          <a:p>
            <a:pPr algn="just"/>
            <a:r>
              <a:rPr lang="sr-Cyrl-RS" sz="2400" dirty="0" smtClean="0">
                <a:latin typeface="Times New Roman" pitchFamily="18" charset="0"/>
                <a:cs typeface="Times New Roman" pitchFamily="18" charset="0"/>
              </a:rPr>
              <a:t>Писан је сумерским језиком</a:t>
            </a:r>
          </a:p>
          <a:p>
            <a:pPr algn="just"/>
            <a:r>
              <a:rPr lang="sr-Cyrl-RS" sz="2400" dirty="0" smtClean="0">
                <a:latin typeface="Times New Roman" pitchFamily="18" charset="0"/>
                <a:cs typeface="Times New Roman" pitchFamily="18" charset="0"/>
              </a:rPr>
              <a:t>Сачуван је у фрагментима</a:t>
            </a:r>
          </a:p>
          <a:p>
            <a:pPr algn="just"/>
            <a:r>
              <a:rPr lang="sr-Cyrl-RS" sz="2400" dirty="0" smtClean="0">
                <a:latin typeface="Times New Roman" pitchFamily="18" charset="0"/>
                <a:cs typeface="Times New Roman" pitchFamily="18" charset="0"/>
              </a:rPr>
              <a:t>У уводу се истиче божанско порекло закона и намера законодавца да земљу очисти од отимача и варалица</a:t>
            </a:r>
          </a:p>
          <a:p>
            <a:pPr algn="just"/>
            <a:r>
              <a:rPr lang="sr-Cyrl-RS" sz="2400" dirty="0" smtClean="0">
                <a:latin typeface="Times New Roman" pitchFamily="18" charset="0"/>
                <a:cs typeface="Times New Roman" pitchFamily="18" charset="0"/>
              </a:rPr>
              <a:t>Садржи одредбе о полном моралу (прељуба, силовање), божијем суду (урањање у реку), повратку одбеглог роба власнику и кажњавању због телесних повреда (предвиђа се новчана казна – композиција)</a:t>
            </a:r>
          </a:p>
          <a:p>
            <a:pPr algn="just"/>
            <a:r>
              <a:rPr lang="sr-Cyrl-RS" sz="2400" dirty="0" smtClean="0">
                <a:latin typeface="Times New Roman" pitchFamily="18" charset="0"/>
                <a:cs typeface="Times New Roman" pitchFamily="18" charset="0"/>
              </a:rPr>
              <a:t>Диспозиција правне норме је формулисана у кондиционалном облику (“Ако човек човеку ..., платиће...)</a:t>
            </a:r>
            <a:endParaRPr lang="en-US" sz="2400" dirty="0">
              <a:latin typeface="Times New Roman" pitchFamily="18" charset="0"/>
              <a:cs typeface="Times New Roman"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СУДСКИ ПОСТУПАК У АТИНИ</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85000" lnSpcReduction="20000"/>
          </a:bodyPr>
          <a:lstStyle/>
          <a:p>
            <a:pPr algn="just"/>
            <a:r>
              <a:rPr lang="sr-Cyrl-RS" sz="2400" dirty="0" smtClean="0">
                <a:latin typeface="Times New Roman" pitchFamily="18" charset="0"/>
                <a:cs typeface="Times New Roman" pitchFamily="18" charset="0"/>
              </a:rPr>
              <a:t>Тужилац је сам позивао туженог и том приликом му је у присуству сведока износио оптужбу у усменој форми</a:t>
            </a:r>
          </a:p>
          <a:p>
            <a:pPr algn="just"/>
            <a:r>
              <a:rPr lang="sr-Cyrl-RS" sz="2400" dirty="0" smtClean="0">
                <a:latin typeface="Times New Roman" pitchFamily="18" charset="0"/>
                <a:cs typeface="Times New Roman" pitchFamily="18" charset="0"/>
              </a:rPr>
              <a:t>Тужилац је на име таксе уплаћивао одређену </a:t>
            </a:r>
            <a:r>
              <a:rPr lang="sr-Cyrl-RS" sz="2400" smtClean="0">
                <a:latin typeface="Times New Roman" pitchFamily="18" charset="0"/>
                <a:cs typeface="Times New Roman" pitchFamily="18" charset="0"/>
              </a:rPr>
              <a:t>суму новца (1/6 вредности спора) </a:t>
            </a:r>
            <a:r>
              <a:rPr lang="sr-Cyrl-RS" sz="2400" dirty="0" smtClean="0">
                <a:latin typeface="Times New Roman" pitchFamily="18" charset="0"/>
                <a:cs typeface="Times New Roman" pitchFamily="18" charset="0"/>
              </a:rPr>
              <a:t>која му се враћала ако добије спор</a:t>
            </a:r>
          </a:p>
          <a:p>
            <a:pPr algn="just"/>
            <a:r>
              <a:rPr lang="sr-Cyrl-RS" sz="2400" dirty="0" smtClean="0">
                <a:latin typeface="Times New Roman" pitchFamily="18" charset="0"/>
                <a:cs typeface="Times New Roman" pitchFamily="18" charset="0"/>
              </a:rPr>
              <a:t>Претходни поступак </a:t>
            </a:r>
            <a:r>
              <a:rPr lang="sr-Latn-RS" sz="2400" dirty="0" smtClean="0">
                <a:latin typeface="Times New Roman" pitchFamily="18" charset="0"/>
                <a:cs typeface="Times New Roman" pitchFamily="18" charset="0"/>
              </a:rPr>
              <a:t>(anakrisis) – </a:t>
            </a:r>
            <a:r>
              <a:rPr lang="sr-Cyrl-RS" sz="2400" dirty="0" smtClean="0">
                <a:latin typeface="Times New Roman" pitchFamily="18" charset="0"/>
                <a:cs typeface="Times New Roman" pitchFamily="18" charset="0"/>
              </a:rPr>
              <a:t>магистрат испитује обе странке о релевантним чињеницама, доказима и противдоказима који ће се користити. Уколико у тој фази тужени прихвати наводе тужиоца поступак се окончава без суђења, а уколико обојица остају при својим тврдњама полажу заклетву да су њихови наводи тачни и тиме је испуњен услов за прелазак на главни претрес</a:t>
            </a:r>
          </a:p>
          <a:p>
            <a:pPr algn="just"/>
            <a:r>
              <a:rPr lang="sr-Cyrl-RS" sz="2400" dirty="0" smtClean="0">
                <a:latin typeface="Times New Roman" pitchFamily="18" charset="0"/>
                <a:cs typeface="Times New Roman" pitchFamily="18" charset="0"/>
              </a:rPr>
              <a:t>Судије поротници су одређивани на дан суђења</a:t>
            </a:r>
          </a:p>
          <a:p>
            <a:pPr algn="just"/>
            <a:r>
              <a:rPr lang="sr-Cyrl-RS" sz="2400" dirty="0" smtClean="0">
                <a:latin typeface="Times New Roman" pitchFamily="18" charset="0"/>
                <a:cs typeface="Times New Roman" pitchFamily="18" charset="0"/>
              </a:rPr>
              <a:t>Свака странка је имала право да одржи два говора – један за изношење аргумената и други за реплику</a:t>
            </a:r>
          </a:p>
          <a:p>
            <a:pPr algn="just"/>
            <a:r>
              <a:rPr lang="sr-Cyrl-RS" sz="2400" dirty="0" smtClean="0">
                <a:latin typeface="Times New Roman" pitchFamily="18" charset="0"/>
                <a:cs typeface="Times New Roman" pitchFamily="18" charset="0"/>
              </a:rPr>
              <a:t>Поступак се морао окончати у једном дану, па су говори странака били временски ограничени воденим сатом</a:t>
            </a:r>
          </a:p>
          <a:p>
            <a:pPr algn="just"/>
            <a:r>
              <a:rPr lang="sr-Cyrl-RS" sz="2400" dirty="0" smtClean="0">
                <a:latin typeface="Times New Roman" pitchFamily="18" charset="0"/>
                <a:cs typeface="Times New Roman" pitchFamily="18" charset="0"/>
              </a:rPr>
              <a:t>Логографи – професионални писци говора</a:t>
            </a:r>
          </a:p>
          <a:p>
            <a:pPr algn="just"/>
            <a:r>
              <a:rPr lang="sr-Cyrl-RS" sz="2400" dirty="0" smtClean="0">
                <a:latin typeface="Times New Roman" pitchFamily="18" charset="0"/>
                <a:cs typeface="Times New Roman" pitchFamily="18" charset="0"/>
              </a:rPr>
              <a:t>Синегор – лице које помаже странци у спору</a:t>
            </a:r>
          </a:p>
          <a:p>
            <a:pPr algn="just"/>
            <a:endParaRPr lang="en-US" sz="2400" dirty="0">
              <a:latin typeface="Times New Roman" pitchFamily="18" charset="0"/>
              <a:cs typeface="Times New Roman" pitchFamily="18"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ДОНОШЕЊЕ И ИЗВРШЕЊЕ ПРЕСУДЕ У АТИНИ</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lnSpcReduction="10000"/>
          </a:bodyPr>
          <a:lstStyle/>
          <a:p>
            <a:pPr algn="just"/>
            <a:r>
              <a:rPr lang="sr-Cyrl-RS" sz="2400" dirty="0" smtClean="0">
                <a:latin typeface="Times New Roman" pitchFamily="18" charset="0"/>
                <a:cs typeface="Times New Roman" pitchFamily="18" charset="0"/>
              </a:rPr>
              <a:t>Пресуду су доносили судије поротници гласањем, без међусобног консултовања</a:t>
            </a:r>
          </a:p>
          <a:p>
            <a:pPr algn="just"/>
            <a:r>
              <a:rPr lang="sr-Cyrl-RS" sz="2400" dirty="0" smtClean="0">
                <a:latin typeface="Times New Roman" pitchFamily="18" charset="0"/>
                <a:cs typeface="Times New Roman" pitchFamily="18" charset="0"/>
              </a:rPr>
              <a:t>У почетку су гласали стављањем одговарајуће куглице у амфору тужиоца или туженог чиме није била обезбеђена тајност гласања. Касније је гласање вршено путем два бронзана диска која су се спуштала у бронзану (намењена је победнику спора), односно дрвену амфору</a:t>
            </a:r>
          </a:p>
          <a:p>
            <a:pPr algn="just"/>
            <a:r>
              <a:rPr lang="sr-Cyrl-RS" sz="2400" dirty="0" smtClean="0">
                <a:latin typeface="Times New Roman" pitchFamily="18" charset="0"/>
                <a:cs typeface="Times New Roman" pitchFamily="18" charset="0"/>
              </a:rPr>
              <a:t>Око исте ствари се није могао поново водити поступак (ово начело се изигравало тако што се тужио неко од сведока за лажно сведочење и тиме су поротници били принуђени да се поново изјашњавају о већ решеном спору)</a:t>
            </a:r>
          </a:p>
          <a:p>
            <a:pPr algn="just"/>
            <a:r>
              <a:rPr lang="sr-Cyrl-RS" sz="2400" dirty="0" smtClean="0">
                <a:latin typeface="Times New Roman" pitchFamily="18" charset="0"/>
                <a:cs typeface="Times New Roman" pitchFamily="18" charset="0"/>
              </a:rPr>
              <a:t>Извршењу пресуде се приступало одмах</a:t>
            </a:r>
            <a:endParaRPr lang="en-US" sz="2400" dirty="0">
              <a:latin typeface="Times New Roman" pitchFamily="18" charset="0"/>
              <a:cs typeface="Times New Roman" pitchFamily="18"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algn="ctr"/>
            <a:r>
              <a:rPr lang="sr-Cyrl-RS" dirty="0" smtClean="0">
                <a:effectLst/>
                <a:latin typeface="Times New Roman" pitchFamily="18" charset="0"/>
                <a:cs typeface="Times New Roman" pitchFamily="18" charset="0"/>
              </a:rPr>
              <a:t>ХЕЛЕНИСТИЧКО ПРАВО</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85000" lnSpcReduction="20000"/>
          </a:bodyPr>
          <a:lstStyle/>
          <a:p>
            <a:pPr algn="just"/>
            <a:r>
              <a:rPr lang="sr-Cyrl-RS" sz="2400" dirty="0" smtClean="0">
                <a:latin typeface="Times New Roman" pitchFamily="18" charset="0"/>
                <a:cs typeface="Times New Roman" pitchFamily="18" charset="0"/>
              </a:rPr>
              <a:t>Најбољи пример представља право хеленистичког Египта</a:t>
            </a:r>
          </a:p>
          <a:p>
            <a:pPr algn="just"/>
            <a:r>
              <a:rPr lang="sr-Cyrl-RS" sz="2400" dirty="0" smtClean="0">
                <a:latin typeface="Times New Roman" pitchFamily="18" charset="0"/>
                <a:cs typeface="Times New Roman" pitchFamily="18" charset="0"/>
              </a:rPr>
              <a:t>Мешање грчког права са египатским правом</a:t>
            </a:r>
          </a:p>
          <a:p>
            <a:pPr algn="just"/>
            <a:r>
              <a:rPr lang="sr-Cyrl-RS" sz="2400" dirty="0" smtClean="0">
                <a:latin typeface="Times New Roman" pitchFamily="18" charset="0"/>
                <a:cs typeface="Times New Roman" pitchFamily="18" charset="0"/>
              </a:rPr>
              <a:t>У почетку се по персоналном принципу припаднику сваког народа судило по његовом праву и пред његовим судом (демотски судови за египатско, а </a:t>
            </a:r>
            <a:r>
              <a:rPr lang="sr-Latn-RS" sz="2400" dirty="0" smtClean="0">
                <a:latin typeface="Times New Roman" pitchFamily="18" charset="0"/>
                <a:cs typeface="Times New Roman" pitchFamily="18" charset="0"/>
              </a:rPr>
              <a:t>chrematistae</a:t>
            </a:r>
            <a:r>
              <a:rPr lang="sr-Cyrl-RS" sz="2400" dirty="0" smtClean="0">
                <a:latin typeface="Times New Roman" pitchFamily="18" charset="0"/>
                <a:cs typeface="Times New Roman" pitchFamily="18" charset="0"/>
              </a:rPr>
              <a:t> за грчо-македонско становништво), док је за спорове између домаћег и грчког становништва био надлежан посебан суд (</a:t>
            </a:r>
            <a:r>
              <a:rPr lang="sr-Latn-RS" sz="2400" dirty="0" smtClean="0">
                <a:latin typeface="Times New Roman" pitchFamily="18" charset="0"/>
                <a:cs typeface="Times New Roman" pitchFamily="18" charset="0"/>
              </a:rPr>
              <a:t>koinodikion)</a:t>
            </a:r>
          </a:p>
          <a:p>
            <a:pPr algn="just"/>
            <a:r>
              <a:rPr lang="sr-Cyrl-RS" sz="2400" dirty="0" smtClean="0">
                <a:latin typeface="Times New Roman" pitchFamily="18" charset="0"/>
                <a:cs typeface="Times New Roman" pitchFamily="18" charset="0"/>
              </a:rPr>
              <a:t>У области грађанског права странке су могле да се договоре које право ће се примењивати, а у супротном примењивало би се оно право на ком језику је уговор сачињен</a:t>
            </a:r>
          </a:p>
          <a:p>
            <a:pPr algn="just"/>
            <a:r>
              <a:rPr lang="sr-Cyrl-RS" sz="2400" dirty="0" smtClean="0">
                <a:latin typeface="Times New Roman" pitchFamily="18" charset="0"/>
                <a:cs typeface="Times New Roman" pitchFamily="18" charset="0"/>
              </a:rPr>
              <a:t>У области кривичног права примењивало се искључиво грчко право</a:t>
            </a:r>
          </a:p>
          <a:p>
            <a:pPr algn="just"/>
            <a:r>
              <a:rPr lang="sr-Cyrl-RS" sz="2400" dirty="0" smtClean="0">
                <a:latin typeface="Times New Roman" pitchFamily="18" charset="0"/>
                <a:cs typeface="Times New Roman" pitchFamily="18" charset="0"/>
              </a:rPr>
              <a:t>Због упоредне примене грчког и египатског права долази до њиховог међусобног прожимања</a:t>
            </a:r>
          </a:p>
          <a:p>
            <a:pPr algn="just"/>
            <a:r>
              <a:rPr lang="sr-Cyrl-RS" sz="2400" dirty="0" smtClean="0">
                <a:latin typeface="Times New Roman" pitchFamily="18" charset="0"/>
                <a:cs typeface="Times New Roman" pitchFamily="18" charset="0"/>
              </a:rPr>
              <a:t>Након римског освајања у хеленистичко право се умешао и трећи правни систем – римско право (долази до романизације локалног права, али и до делимичне хеленизације римског права)</a:t>
            </a:r>
            <a:endParaRPr lang="en-US" sz="2400" dirty="0">
              <a:latin typeface="Times New Roman" pitchFamily="18" charset="0"/>
              <a:cs typeface="Times New Roman" pitchFamily="18"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ОСНОВНА ОБЕЛЕЖЈА СРЕДЊЕГ ВЕКА</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lnSpcReduction="10000"/>
          </a:bodyPr>
          <a:lstStyle/>
          <a:p>
            <a:pPr algn="just"/>
            <a:r>
              <a:rPr lang="sr-Cyrl-RS" sz="2400" dirty="0" smtClean="0">
                <a:latin typeface="Times New Roman" pitchFamily="18" charset="0"/>
                <a:cs typeface="Times New Roman" pitchFamily="18" charset="0"/>
              </a:rPr>
              <a:t>Периодизација – од </a:t>
            </a:r>
            <a:r>
              <a:rPr lang="en-US" sz="2400" dirty="0" smtClean="0">
                <a:latin typeface="Times New Roman" pitchFamily="18" charset="0"/>
                <a:cs typeface="Times New Roman" pitchFamily="18" charset="0"/>
              </a:rPr>
              <a:t>V</a:t>
            </a:r>
            <a:r>
              <a:rPr lang="sr-Cyrl-RS" sz="2400" dirty="0" smtClean="0">
                <a:latin typeface="Times New Roman" pitchFamily="18" charset="0"/>
                <a:cs typeface="Times New Roman" pitchFamily="18" charset="0"/>
              </a:rPr>
              <a:t> (476. година) до </a:t>
            </a:r>
            <a:r>
              <a:rPr lang="en-US" sz="2400" dirty="0" smtClean="0">
                <a:latin typeface="Times New Roman" pitchFamily="18" charset="0"/>
                <a:cs typeface="Times New Roman" pitchFamily="18" charset="0"/>
              </a:rPr>
              <a:t>XV</a:t>
            </a:r>
            <a:r>
              <a:rPr lang="sr-Cyrl-RS" sz="2400" dirty="0" smtClean="0">
                <a:latin typeface="Times New Roman" pitchFamily="18" charset="0"/>
                <a:cs typeface="Times New Roman" pitchFamily="18" charset="0"/>
              </a:rPr>
              <a:t> века</a:t>
            </a:r>
          </a:p>
          <a:p>
            <a:pPr algn="just"/>
            <a:r>
              <a:rPr lang="sr-Cyrl-RS" sz="2400" dirty="0" smtClean="0">
                <a:latin typeface="Times New Roman" pitchFamily="18" charset="0"/>
                <a:cs typeface="Times New Roman" pitchFamily="18" charset="0"/>
              </a:rPr>
              <a:t>Феудализам - појам </a:t>
            </a:r>
          </a:p>
          <a:p>
            <a:pPr algn="just"/>
            <a:r>
              <a:rPr lang="sr-Cyrl-RS" sz="2400" dirty="0" smtClean="0">
                <a:latin typeface="Times New Roman" pitchFamily="18" charset="0"/>
                <a:cs typeface="Times New Roman" pitchFamily="18" charset="0"/>
              </a:rPr>
              <a:t>Битне одлике феудализма – постојање посебне личне везе између сениора и вазала (закључење свечаног уговора, права и обавезе једног и другог), хијерархијски однос између сениора и вазала (крунски вазалитет или систем хијерархијских лествица), подељеност својине на земљи, подељеност суверенитета тј. вршења политичке власти, натурална привреда</a:t>
            </a:r>
          </a:p>
          <a:p>
            <a:pPr algn="just"/>
            <a:r>
              <a:rPr lang="sr-Cyrl-RS" sz="2400" dirty="0" smtClean="0">
                <a:latin typeface="Times New Roman" pitchFamily="18" charset="0"/>
                <a:cs typeface="Times New Roman" pitchFamily="18" charset="0"/>
              </a:rPr>
              <a:t>Монархија</a:t>
            </a:r>
          </a:p>
          <a:p>
            <a:pPr algn="just"/>
            <a:r>
              <a:rPr lang="sr-Cyrl-RS" sz="2400" dirty="0" smtClean="0">
                <a:latin typeface="Times New Roman" pitchFamily="18" charset="0"/>
                <a:cs typeface="Times New Roman" pitchFamily="18" charset="0"/>
              </a:rPr>
              <a:t>Опште и партикуларно право</a:t>
            </a:r>
          </a:p>
          <a:p>
            <a:pPr algn="just"/>
            <a:r>
              <a:rPr lang="sr-Cyrl-RS" sz="2400" smtClean="0">
                <a:latin typeface="Times New Roman" pitchFamily="18" charset="0"/>
                <a:cs typeface="Times New Roman" pitchFamily="18" charset="0"/>
              </a:rPr>
              <a:t>Разлике – настанак држава (Византија и варварске државе)</a:t>
            </a:r>
            <a:endParaRPr lang="sr-Cyrl-RS" sz="2400" dirty="0" smtClean="0">
              <a:latin typeface="Times New Roman" pitchFamily="18" charset="0"/>
              <a:cs typeface="Times New Roman" pitchFamily="18"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ОПШТЕ ПРАВО У СРЕДЊЕМ ВЕКУ</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lnSpcReduction="10000"/>
          </a:bodyPr>
          <a:lstStyle/>
          <a:p>
            <a:pPr algn="just"/>
            <a:r>
              <a:rPr lang="sr-Cyrl-RS" sz="2400" dirty="0" smtClean="0">
                <a:latin typeface="Times New Roman" pitchFamily="18" charset="0"/>
                <a:cs typeface="Times New Roman" pitchFamily="18" charset="0"/>
              </a:rPr>
              <a:t>Опште право представља право које се примењивало на целој државној територији и на сва лица </a:t>
            </a:r>
          </a:p>
          <a:p>
            <a:pPr algn="just"/>
            <a:r>
              <a:rPr lang="sr-Cyrl-RS" sz="2400" dirty="0" smtClean="0">
                <a:latin typeface="Times New Roman" pitchFamily="18" charset="0"/>
                <a:cs typeface="Times New Roman" pitchFamily="18" charset="0"/>
              </a:rPr>
              <a:t>Њега су чинили римско право (нпр. </a:t>
            </a:r>
            <a:r>
              <a:rPr lang="sr-Latn-RS" sz="2400" dirty="0" smtClean="0">
                <a:latin typeface="Times New Roman" pitchFamily="18" charset="0"/>
                <a:cs typeface="Times New Roman" pitchFamily="18" charset="0"/>
              </a:rPr>
              <a:t>Las Siete Partidas </a:t>
            </a:r>
            <a:r>
              <a:rPr lang="sr-Cyrl-RS" sz="2400" dirty="0" smtClean="0">
                <a:latin typeface="Times New Roman" pitchFamily="18" charset="0"/>
                <a:cs typeface="Times New Roman" pitchFamily="18" charset="0"/>
              </a:rPr>
              <a:t>у Шпанији), обичаји који су важили у држави (нпр. Вербецијев трипартит у Угарској), црквено право (прописи који су заједнички за обе цркве нпр. Нови завет и одлуке првих седам Васељенских сабора, Фотијев номоканон за православну цркву,</a:t>
            </a:r>
            <a:r>
              <a:rPr lang="sr-Latn-RS" sz="2400" dirty="0" smtClean="0">
                <a:latin typeface="Times New Roman" pitchFamily="18" charset="0"/>
                <a:cs typeface="Times New Roman" pitchFamily="18" charset="0"/>
              </a:rPr>
              <a:t> Codex iuris canonici </a:t>
            </a:r>
            <a:r>
              <a:rPr lang="sr-Cyrl-RS" sz="2400" dirty="0" smtClean="0">
                <a:latin typeface="Times New Roman" pitchFamily="18" charset="0"/>
                <a:cs typeface="Times New Roman" pitchFamily="18" charset="0"/>
              </a:rPr>
              <a:t>за католичку цкрву), краљевско право тј. прописи које су доносили централни државни органи (нпр. </a:t>
            </a:r>
            <a:r>
              <a:rPr lang="sr-Latn-RS" sz="2400" dirty="0" smtClean="0">
                <a:latin typeface="Times New Roman" pitchFamily="18" charset="0"/>
                <a:cs typeface="Times New Roman" pitchFamily="18" charset="0"/>
              </a:rPr>
              <a:t>Majestas Carolina,</a:t>
            </a:r>
            <a:r>
              <a:rPr lang="sr-Cyrl-RS" sz="2400" dirty="0" smtClean="0">
                <a:latin typeface="Times New Roman" pitchFamily="18" charset="0"/>
                <a:cs typeface="Times New Roman" pitchFamily="18" charset="0"/>
              </a:rPr>
              <a:t> Душанов законик, Баварски грађански законик), судска пракса и други мање важни извори</a:t>
            </a:r>
            <a:endParaRPr lang="en-US" sz="2400" dirty="0">
              <a:latin typeface="Times New Roman" pitchFamily="18" charset="0"/>
              <a:cs typeface="Times New Roman" pitchFamily="18"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ПАРТИКУЛАРНО ПРАВО У СРЕДЊЕМ ВЕКУ</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92500"/>
          </a:bodyPr>
          <a:lstStyle/>
          <a:p>
            <a:pPr algn="just"/>
            <a:r>
              <a:rPr lang="sr-Cyrl-RS" sz="2400" dirty="0" smtClean="0">
                <a:latin typeface="Times New Roman" pitchFamily="18" charset="0"/>
                <a:cs typeface="Times New Roman" pitchFamily="18" charset="0"/>
              </a:rPr>
              <a:t>Партикуларно право је настајало као плод имунитетних права властеле и примењивало се на мањим територијама</a:t>
            </a:r>
          </a:p>
          <a:p>
            <a:pPr algn="just"/>
            <a:r>
              <a:rPr lang="sr-Cyrl-RS" sz="2400" dirty="0" smtClean="0">
                <a:latin typeface="Times New Roman" pitchFamily="18" charset="0"/>
                <a:cs typeface="Times New Roman" pitchFamily="18" charset="0"/>
              </a:rPr>
              <a:t>Најважнији извор партикуларног права су локални обичаји који су од </a:t>
            </a:r>
            <a:r>
              <a:rPr lang="en-US" sz="2400" dirty="0" smtClean="0">
                <a:latin typeface="Times New Roman" pitchFamily="18" charset="0"/>
                <a:cs typeface="Times New Roman" pitchFamily="18" charset="0"/>
              </a:rPr>
              <a:t>X</a:t>
            </a:r>
            <a:r>
              <a:rPr lang="sr-Cyrl-RS" sz="2400" dirty="0" smtClean="0">
                <a:latin typeface="Times New Roman" pitchFamily="18" charset="0"/>
                <a:cs typeface="Times New Roman" pitchFamily="18" charset="0"/>
              </a:rPr>
              <a:t>ІІІ века записивани у зборнике (нпр. Велики зборник обичаја Нормандије, Обичаји Париза, Саско огледало)</a:t>
            </a:r>
          </a:p>
          <a:p>
            <a:pPr algn="just"/>
            <a:r>
              <a:rPr lang="sr-Cyrl-RS" sz="2400" dirty="0" smtClean="0">
                <a:latin typeface="Times New Roman" pitchFamily="18" charset="0"/>
                <a:cs typeface="Times New Roman" pitchFamily="18" charset="0"/>
              </a:rPr>
              <a:t>Други извор партикуларног права јесу тзв. феудалне књиге – локални прописи који су регулисали односе између феудалаца, феудалаца и њихових вазала, феудалаца и кметова</a:t>
            </a:r>
          </a:p>
          <a:p>
            <a:pPr algn="just"/>
            <a:r>
              <a:rPr lang="sr-Cyrl-RS" sz="2400" dirty="0" smtClean="0">
                <a:latin typeface="Times New Roman" pitchFamily="18" charset="0"/>
                <a:cs typeface="Times New Roman" pitchFamily="18" charset="0"/>
              </a:rPr>
              <a:t>Трећи извор партикуларног права је представљало градско право које се развијало кроз аутономне прописе (нпр. градски статути, зборници градског права – градске књиге)</a:t>
            </a:r>
          </a:p>
          <a:p>
            <a:pPr algn="just"/>
            <a:endParaRPr lang="en-US" sz="2400" dirty="0">
              <a:latin typeface="Times New Roman" pitchFamily="18" charset="0"/>
              <a:cs typeface="Times New Roman" pitchFamily="18"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ИЗВОРИ ВИЗАНТИЈСКОГ ПРАВА</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92500" lnSpcReduction="20000"/>
          </a:bodyPr>
          <a:lstStyle/>
          <a:p>
            <a:pPr algn="just"/>
            <a:r>
              <a:rPr lang="sr-Cyrl-RS" sz="2400" dirty="0" smtClean="0">
                <a:latin typeface="Times New Roman" pitchFamily="18" charset="0"/>
                <a:cs typeface="Times New Roman" pitchFamily="18" charset="0"/>
              </a:rPr>
              <a:t>Шта се подразумева под византијским правом?</a:t>
            </a:r>
          </a:p>
          <a:p>
            <a:pPr algn="just"/>
            <a:r>
              <a:rPr lang="sr-Cyrl-RS" sz="2400" dirty="0" smtClean="0">
                <a:latin typeface="Times New Roman" pitchFamily="18" charset="0"/>
                <a:cs typeface="Times New Roman" pitchFamily="18" charset="0"/>
              </a:rPr>
              <a:t>Рано византијско (или позно римско) право чине појединачни закони (конституције) које су доносили императори после Константина, примена класичног римског права кроз тумачење посткласичних правника и важнији зборници конституција (</a:t>
            </a:r>
            <a:r>
              <a:rPr lang="sr-Latn-RS" sz="2400" dirty="0" smtClean="0">
                <a:latin typeface="Times New Roman" pitchFamily="18" charset="0"/>
                <a:cs typeface="Times New Roman" pitchFamily="18" charset="0"/>
              </a:rPr>
              <a:t>Codex Gregorianus i Herrmogenianus, Codex Theodosianus, Fragmenta Vaticana...)</a:t>
            </a:r>
          </a:p>
          <a:p>
            <a:pPr algn="just"/>
            <a:r>
              <a:rPr lang="sr-Cyrl-RS" sz="2400" dirty="0" smtClean="0">
                <a:latin typeface="Times New Roman" pitchFamily="18" charset="0"/>
                <a:cs typeface="Times New Roman" pitchFamily="18" charset="0"/>
              </a:rPr>
              <a:t>Јустинијанова кодификација</a:t>
            </a:r>
          </a:p>
          <a:p>
            <a:pPr algn="just"/>
            <a:r>
              <a:rPr lang="sr-Cyrl-RS" sz="2400" dirty="0" smtClean="0">
                <a:latin typeface="Times New Roman" pitchFamily="18" charset="0"/>
                <a:cs typeface="Times New Roman" pitchFamily="18" charset="0"/>
              </a:rPr>
              <a:t>После Јустинијана византијско право се развијало кроз законодавну активност царева: закони (</a:t>
            </a:r>
            <a:r>
              <a:rPr lang="sr-Latn-RS" sz="2400" dirty="0" smtClean="0">
                <a:latin typeface="Times New Roman" pitchFamily="18" charset="0"/>
                <a:cs typeface="Times New Roman" pitchFamily="18" charset="0"/>
              </a:rPr>
              <a:t>Nomos georgikos, Nomos nautikos, Nomos stratiotikos)</a:t>
            </a:r>
            <a:r>
              <a:rPr lang="sr-Cyrl-RS" sz="2400" dirty="0" smtClean="0">
                <a:latin typeface="Times New Roman" pitchFamily="18" charset="0"/>
                <a:cs typeface="Times New Roman" pitchFamily="18" charset="0"/>
              </a:rPr>
              <a:t>, конституције (новеле), номоканони (Фотијев и Методијев номоканон) повеље (партикуларни извори права јер се односе на појединачне случајеве), кодификације (Еклога, Прохирон, Епаногога, Василике, Синтагма, Хексабиблос)</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НОМОКАНОНИ КАО ИЗВОР ПРАВА У ВИЗАНТИЈИ</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a:bodyPr>
          <a:lstStyle/>
          <a:p>
            <a:pPr algn="just"/>
            <a:r>
              <a:rPr lang="sr-Cyrl-RS" sz="2400" dirty="0" smtClean="0">
                <a:latin typeface="Times New Roman" pitchFamily="18" charset="0"/>
                <a:cs typeface="Times New Roman" pitchFamily="18" charset="0"/>
              </a:rPr>
              <a:t>Фотијев номоканон – ослањао се на Номоканон у 14 наслова који потиче из </a:t>
            </a:r>
            <a:r>
              <a:rPr lang="en-US" sz="2400" dirty="0" smtClean="0">
                <a:latin typeface="Times New Roman" pitchFamily="18" charset="0"/>
                <a:cs typeface="Times New Roman" pitchFamily="18" charset="0"/>
              </a:rPr>
              <a:t>V</a:t>
            </a:r>
            <a:r>
              <a:rPr lang="sr-Cyrl-RS" sz="2400" dirty="0" smtClean="0">
                <a:latin typeface="Times New Roman" pitchFamily="18" charset="0"/>
                <a:cs typeface="Times New Roman" pitchFamily="18" charset="0"/>
              </a:rPr>
              <a:t>ІІ века, а који је садржао правила усвојена на прва четири васељенска сабора и правила светих апостола. Потиснуо је из употребе све остале номоканоне и од </a:t>
            </a:r>
            <a:r>
              <a:rPr lang="en-US" sz="2400" dirty="0" smtClean="0">
                <a:latin typeface="Times New Roman" pitchFamily="18" charset="0"/>
                <a:cs typeface="Times New Roman" pitchFamily="18" charset="0"/>
              </a:rPr>
              <a:t>X</a:t>
            </a:r>
            <a:r>
              <a:rPr lang="sr-Cyrl-RS" sz="2400" dirty="0" smtClean="0">
                <a:latin typeface="Times New Roman" pitchFamily="18" charset="0"/>
                <a:cs typeface="Times New Roman" pitchFamily="18" charset="0"/>
              </a:rPr>
              <a:t> века је обавезан за све православне цркве. На њега се ослања и Номоканон Св. Саве из 1219. године</a:t>
            </a:r>
          </a:p>
          <a:p>
            <a:pPr algn="just"/>
            <a:r>
              <a:rPr lang="sr-Cyrl-RS" sz="2400" dirty="0" smtClean="0">
                <a:latin typeface="Times New Roman" pitchFamily="18" charset="0"/>
                <a:cs typeface="Times New Roman" pitchFamily="18" charset="0"/>
              </a:rPr>
              <a:t>Методијев номоканон – намењен је словенском народу и представља први словенски превод номоканона које је раније сакупио Јован Схоластик</a:t>
            </a:r>
          </a:p>
          <a:p>
            <a:pPr algn="just"/>
            <a:r>
              <a:rPr lang="sr-Cyrl-RS" sz="2400" dirty="0" smtClean="0">
                <a:latin typeface="Times New Roman" pitchFamily="18" charset="0"/>
                <a:cs typeface="Times New Roman" pitchFamily="18" charset="0"/>
              </a:rPr>
              <a:t>Оба номоканона су настала у другој половини І</a:t>
            </a:r>
            <a:r>
              <a:rPr lang="en-US" sz="2400" dirty="0" smtClean="0">
                <a:latin typeface="Times New Roman" pitchFamily="18" charset="0"/>
                <a:cs typeface="Times New Roman" pitchFamily="18" charset="0"/>
              </a:rPr>
              <a:t>X</a:t>
            </a:r>
            <a:r>
              <a:rPr lang="sr-Cyrl-RS" sz="2400" dirty="0" smtClean="0">
                <a:latin typeface="Times New Roman" pitchFamily="18" charset="0"/>
                <a:cs typeface="Times New Roman" pitchFamily="18" charset="0"/>
              </a:rPr>
              <a:t> века</a:t>
            </a:r>
            <a:endParaRPr lang="en-US" sz="2400" dirty="0">
              <a:latin typeface="Times New Roman" pitchFamily="18" charset="0"/>
              <a:cs typeface="Times New Roman" pitchFamily="18"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ЗЕМЉОРАДНИЧКИ ЗАКОН (</a:t>
            </a:r>
            <a:r>
              <a:rPr lang="sr-Latn-RS" dirty="0" smtClean="0">
                <a:effectLst/>
                <a:latin typeface="Times New Roman" pitchFamily="18" charset="0"/>
                <a:cs typeface="Times New Roman" pitchFamily="18" charset="0"/>
              </a:rPr>
              <a:t>NOMOS GEORGIKOS)</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92500" lnSpcReduction="20000"/>
          </a:bodyPr>
          <a:lstStyle/>
          <a:p>
            <a:pPr algn="just"/>
            <a:r>
              <a:rPr lang="sr-Cyrl-RS" sz="2400" dirty="0" smtClean="0">
                <a:latin typeface="Times New Roman" pitchFamily="18" charset="0"/>
                <a:cs typeface="Times New Roman" pitchFamily="18" charset="0"/>
              </a:rPr>
              <a:t>Текст закона је познат, али нису познати детаљи везани за његов настанак (постоје различита мишљења о томе ко га је донео - Јустинијан, Лав ІІІ Исавријски, његов син Константин... Насупрот томе поједини аутори сматрају да то уопште није био државни правни текст, него приватни зборник, тј. збирка одлука и пресуда)</a:t>
            </a:r>
          </a:p>
          <a:p>
            <a:pPr algn="just"/>
            <a:r>
              <a:rPr lang="sr-Cyrl-RS" sz="2400" dirty="0" smtClean="0">
                <a:latin typeface="Times New Roman" pitchFamily="18" charset="0"/>
                <a:cs typeface="Times New Roman" pitchFamily="18" charset="0"/>
              </a:rPr>
              <a:t>Вероватно је настао почетком </a:t>
            </a:r>
            <a:r>
              <a:rPr lang="en-US" sz="2400" dirty="0" smtClean="0">
                <a:latin typeface="Times New Roman" pitchFamily="18" charset="0"/>
                <a:cs typeface="Times New Roman" pitchFamily="18" charset="0"/>
              </a:rPr>
              <a:t>V</a:t>
            </a:r>
            <a:r>
              <a:rPr lang="sr-Cyrl-RS" sz="2400" dirty="0" smtClean="0">
                <a:latin typeface="Times New Roman" pitchFamily="18" charset="0"/>
                <a:cs typeface="Times New Roman" pitchFamily="18" charset="0"/>
              </a:rPr>
              <a:t>ІІІ века</a:t>
            </a:r>
          </a:p>
          <a:p>
            <a:pPr algn="just"/>
            <a:r>
              <a:rPr lang="sr-Cyrl-RS" sz="2400" dirty="0" smtClean="0">
                <a:latin typeface="Times New Roman" pitchFamily="18" charset="0"/>
                <a:cs typeface="Times New Roman" pitchFamily="18" charset="0"/>
              </a:rPr>
              <a:t>У њему су превасходно регулисана питања која се тичу аграрних односа (спорови око земље и покретне имовине, правни режим заједничких пашњака...)</a:t>
            </a:r>
          </a:p>
          <a:p>
            <a:pPr algn="just"/>
            <a:r>
              <a:rPr lang="sr-Cyrl-RS" sz="2400" dirty="0" smtClean="0">
                <a:latin typeface="Times New Roman" pitchFamily="18" charset="0"/>
                <a:cs typeface="Times New Roman" pitchFamily="18" charset="0"/>
              </a:rPr>
              <a:t>У највећем делу његову садржину обележава византијско право, нарочито у области санкција</a:t>
            </a:r>
          </a:p>
          <a:p>
            <a:pPr algn="just"/>
            <a:r>
              <a:rPr lang="sr-Cyrl-RS" sz="2400" dirty="0" smtClean="0">
                <a:latin typeface="Times New Roman" pitchFamily="18" charset="0"/>
                <a:cs typeface="Times New Roman" pitchFamily="18" charset="0"/>
              </a:rPr>
              <a:t>У појединим деловима закон одражава примитивнија правна схватања у односу на римско-византијско право</a:t>
            </a:r>
          </a:p>
          <a:p>
            <a:pPr algn="just"/>
            <a:r>
              <a:rPr lang="sr-Cyrl-RS" sz="2400" dirty="0" smtClean="0">
                <a:latin typeface="Times New Roman" pitchFamily="18" charset="0"/>
                <a:cs typeface="Times New Roman" pitchFamily="18" charset="0"/>
              </a:rPr>
              <a:t>Закон се примењивао и код Јужних и Источних Словена</a:t>
            </a:r>
            <a:endParaRPr lang="en-US" sz="2400" dirty="0">
              <a:latin typeface="Times New Roman" pitchFamily="18" charset="0"/>
              <a:cs typeface="Times New Roman" pitchFamily="18"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ПОМОРСКИ И ВОЈНИЧКИ ЗАКОНИ</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a:bodyPr>
          <a:lstStyle/>
          <a:p>
            <a:pPr algn="just"/>
            <a:r>
              <a:rPr lang="sr-Cyrl-RS" sz="2400" dirty="0" smtClean="0">
                <a:latin typeface="Times New Roman" pitchFamily="18" charset="0"/>
                <a:cs typeface="Times New Roman" pitchFamily="18" charset="0"/>
              </a:rPr>
              <a:t>Поморски закон (</a:t>
            </a:r>
            <a:r>
              <a:rPr lang="sr-Latn-RS" sz="2400" dirty="0" smtClean="0">
                <a:latin typeface="Times New Roman" pitchFamily="18" charset="0"/>
                <a:cs typeface="Times New Roman" pitchFamily="18" charset="0"/>
              </a:rPr>
              <a:t>Nomos nautikos)</a:t>
            </a:r>
            <a:r>
              <a:rPr lang="sr-Cyrl-RS" sz="2400" dirty="0" smtClean="0">
                <a:latin typeface="Times New Roman" pitchFamily="18" charset="0"/>
                <a:cs typeface="Times New Roman" pitchFamily="18" charset="0"/>
              </a:rPr>
              <a:t> - нису познати детаљи о томе ко га је донео и где, регулише питања везана за морепловство и трговину (одговорност бродара за терет, плаћање посаде, поморски зајам), те се ослања на Јустинијаново право, због сличности са римским </a:t>
            </a:r>
            <a:r>
              <a:rPr lang="sr-Latn-RS" sz="2400" dirty="0" smtClean="0">
                <a:latin typeface="Times New Roman" pitchFamily="18" charset="0"/>
                <a:cs typeface="Times New Roman" pitchFamily="18" charset="0"/>
              </a:rPr>
              <a:t>lex Rhodia de iactu </a:t>
            </a:r>
            <a:r>
              <a:rPr lang="sr-Cyrl-RS" sz="2400" dirty="0" smtClean="0">
                <a:latin typeface="Times New Roman" pitchFamily="18" charset="0"/>
                <a:cs typeface="Times New Roman" pitchFamily="18" charset="0"/>
              </a:rPr>
              <a:t>неки га називају и “Родоски закон”</a:t>
            </a:r>
          </a:p>
          <a:p>
            <a:pPr algn="just"/>
            <a:r>
              <a:rPr lang="sr-Cyrl-RS" sz="2400" dirty="0" smtClean="0">
                <a:latin typeface="Times New Roman" pitchFamily="18" charset="0"/>
                <a:cs typeface="Times New Roman" pitchFamily="18" charset="0"/>
              </a:rPr>
              <a:t>Војнички закон (</a:t>
            </a:r>
            <a:r>
              <a:rPr lang="sr-Latn-RS" sz="2400" dirty="0" smtClean="0">
                <a:latin typeface="Times New Roman" pitchFamily="18" charset="0"/>
                <a:cs typeface="Times New Roman" pitchFamily="18" charset="0"/>
              </a:rPr>
              <a:t>Nomos stratiotikos) – </a:t>
            </a:r>
            <a:r>
              <a:rPr lang="sr-Cyrl-RS" sz="2400" dirty="0" smtClean="0">
                <a:latin typeface="Times New Roman" pitchFamily="18" charset="0"/>
                <a:cs typeface="Times New Roman" pitchFamily="18" charset="0"/>
              </a:rPr>
              <a:t>регулише питања војничке дисциплине и одговорности која из тога произилази</a:t>
            </a:r>
            <a:endParaRPr lang="sr-Latn-RS" sz="2400" dirty="0" smtClean="0">
              <a:latin typeface="Times New Roman" pitchFamily="18" charset="0"/>
              <a:cs typeface="Times New Roman" pitchFamily="18" charset="0"/>
            </a:endParaRPr>
          </a:p>
          <a:p>
            <a:pPr algn="just"/>
            <a:r>
              <a:rPr lang="sr-Cyrl-RS" sz="2400" dirty="0" smtClean="0">
                <a:latin typeface="Times New Roman" pitchFamily="18" charset="0"/>
                <a:cs typeface="Times New Roman" pitchFamily="18" charset="0"/>
              </a:rPr>
              <a:t>Оба закона су настала у приближно исто време кад и Земљораднички закон</a:t>
            </a:r>
            <a:endParaRPr lang="en-US" sz="2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algn="ctr"/>
            <a:r>
              <a:rPr lang="sr-Cyrl-RS" dirty="0" smtClean="0">
                <a:effectLst/>
                <a:latin typeface="Times New Roman" pitchFamily="18" charset="0"/>
                <a:cs typeface="Times New Roman" pitchFamily="18" charset="0"/>
              </a:rPr>
              <a:t>ЗАКОНИК ЛИПИТ-ИШТАР</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a:bodyPr>
          <a:lstStyle/>
          <a:p>
            <a:pPr algn="just"/>
            <a:r>
              <a:rPr lang="sr-Cyrl-RS" sz="2400" dirty="0" smtClean="0">
                <a:latin typeface="Times New Roman" pitchFamily="18" charset="0"/>
                <a:cs typeface="Times New Roman" pitchFamily="18" charset="0"/>
              </a:rPr>
              <a:t>Настао је у јужној Месопотамији, град Исина</a:t>
            </a:r>
          </a:p>
          <a:p>
            <a:pPr algn="just"/>
            <a:r>
              <a:rPr lang="sr-Cyrl-RS" sz="2400" dirty="0" smtClean="0">
                <a:latin typeface="Times New Roman" pitchFamily="18" charset="0"/>
                <a:cs typeface="Times New Roman" pitchFamily="18" charset="0"/>
              </a:rPr>
              <a:t>Писан је сумерским језиком</a:t>
            </a:r>
          </a:p>
          <a:p>
            <a:pPr algn="just"/>
            <a:r>
              <a:rPr lang="sr-Cyrl-RS" sz="2400" dirty="0" smtClean="0">
                <a:latin typeface="Times New Roman" pitchFamily="18" charset="0"/>
                <a:cs typeface="Times New Roman" pitchFamily="18" charset="0"/>
              </a:rPr>
              <a:t>Сачувано је око 40 чланова</a:t>
            </a:r>
          </a:p>
          <a:p>
            <a:pPr algn="just"/>
            <a:r>
              <a:rPr lang="sr-Cyrl-RS" sz="2400" dirty="0" smtClean="0">
                <a:latin typeface="Times New Roman" pitchFamily="18" charset="0"/>
                <a:cs typeface="Times New Roman" pitchFamily="18" charset="0"/>
              </a:rPr>
              <a:t>У уводном делу доношење закона се приписује вољи богова</a:t>
            </a:r>
          </a:p>
          <a:p>
            <a:pPr algn="just"/>
            <a:r>
              <a:rPr lang="sr-Cyrl-RS" sz="2400" dirty="0" smtClean="0">
                <a:latin typeface="Times New Roman" pitchFamily="18" charset="0"/>
                <a:cs typeface="Times New Roman" pitchFamily="18" charset="0"/>
              </a:rPr>
              <a:t>Према одредбама овог закона жене нису биле потпуно обесправљене, тужилац који не би успео у тужби кажњаван је казном на коју би био осуђен његов противник да је изгубио спор, роб је могао сам повести спор о својој слободи</a:t>
            </a:r>
          </a:p>
          <a:p>
            <a:pPr algn="just"/>
            <a:r>
              <a:rPr lang="sr-Cyrl-RS" sz="2400" dirty="0" smtClean="0">
                <a:latin typeface="Times New Roman" pitchFamily="18" charset="0"/>
                <a:cs typeface="Times New Roman" pitchFamily="18" charset="0"/>
              </a:rPr>
              <a:t>Садржи и одредбе о својини, закупу, наследном праву...</a:t>
            </a:r>
            <a:endParaRPr lang="en-US" sz="2400" dirty="0">
              <a:latin typeface="Times New Roman" pitchFamily="18" charset="0"/>
              <a:cs typeface="Times New Roman" pitchFamily="18" charset="0"/>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algn="ctr"/>
            <a:r>
              <a:rPr lang="sr-Cyrl-RS" dirty="0" smtClean="0">
                <a:effectLst/>
                <a:latin typeface="Times New Roman" pitchFamily="18" charset="0"/>
                <a:cs typeface="Times New Roman" pitchFamily="18" charset="0"/>
              </a:rPr>
              <a:t>ЕКЛОГА</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92500" lnSpcReduction="20000"/>
          </a:bodyPr>
          <a:lstStyle/>
          <a:p>
            <a:pPr algn="just"/>
            <a:r>
              <a:rPr lang="sr-Cyrl-RS" sz="2400" dirty="0" smtClean="0">
                <a:latin typeface="Times New Roman" pitchFamily="18" charset="0"/>
                <a:cs typeface="Times New Roman" pitchFamily="18" charset="0"/>
              </a:rPr>
              <a:t>Настала је 726. године, издао ју је Лав ІІІ Исавријски, има 18 глава (првих 16 глава је посвећено грађанском праву, седамнаеста глава се односи на кривично право, а последња на поделу ратног плена)</a:t>
            </a:r>
          </a:p>
          <a:p>
            <a:pPr algn="just"/>
            <a:r>
              <a:rPr lang="sr-Cyrl-RS" sz="2400" dirty="0" smtClean="0">
                <a:latin typeface="Times New Roman" pitchFamily="18" charset="0"/>
                <a:cs typeface="Times New Roman" pitchFamily="18" charset="0"/>
              </a:rPr>
              <a:t>Извршила је снажан утицај на византијско право, као и на право околних народа</a:t>
            </a:r>
          </a:p>
          <a:p>
            <a:pPr algn="just"/>
            <a:r>
              <a:rPr lang="sr-Cyrl-RS" sz="2400" dirty="0" smtClean="0">
                <a:latin typeface="Times New Roman" pitchFamily="18" charset="0"/>
                <a:cs typeface="Times New Roman" pitchFamily="18" charset="0"/>
              </a:rPr>
              <a:t>Разлог за њено доношење је била чињеница да је право из Јустинијановог времена постало неразумљиво за народ, а и судије су имале тешкоћа у његовој примени</a:t>
            </a:r>
          </a:p>
          <a:p>
            <a:pPr algn="just"/>
            <a:r>
              <a:rPr lang="sr-Cyrl-RS" sz="2400" dirty="0" smtClean="0">
                <a:latin typeface="Times New Roman" pitchFamily="18" charset="0"/>
                <a:cs typeface="Times New Roman" pitchFamily="18" charset="0"/>
              </a:rPr>
              <a:t>Уводни део има религијски карактер и у њему је изражена тежња ка социјалној правди</a:t>
            </a:r>
          </a:p>
          <a:p>
            <a:pPr algn="just"/>
            <a:r>
              <a:rPr lang="sr-Cyrl-RS" sz="2400" dirty="0" smtClean="0">
                <a:latin typeface="Times New Roman" pitchFamily="18" charset="0"/>
                <a:cs typeface="Times New Roman" pitchFamily="18" charset="0"/>
              </a:rPr>
              <a:t>Најзначајнија одступања од Јустинијановог римског права: напуштање консенсуалности купопродаје (за постојање уговора неопходно је да једна од страна изврши своју чинидбу), ограничава се </a:t>
            </a:r>
            <a:r>
              <a:rPr lang="sr-Latn-RS" sz="2400" dirty="0" smtClean="0">
                <a:latin typeface="Times New Roman" pitchFamily="18" charset="0"/>
                <a:cs typeface="Times New Roman" pitchFamily="18" charset="0"/>
              </a:rPr>
              <a:t>patria potestas</a:t>
            </a:r>
            <a:r>
              <a:rPr lang="sr-Cyrl-RS" sz="2400" dirty="0" smtClean="0">
                <a:latin typeface="Times New Roman" pitchFamily="18" charset="0"/>
                <a:cs typeface="Times New Roman" pitchFamily="18" charset="0"/>
              </a:rPr>
              <a:t> (права жена и деце се проширују), широка заступљеност телесних казни</a:t>
            </a:r>
            <a:endParaRPr lang="en-US" sz="2400" dirty="0">
              <a:latin typeface="Times New Roman" pitchFamily="18" charset="0"/>
              <a:cs typeface="Times New Roman" pitchFamily="18"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algn="ctr"/>
            <a:r>
              <a:rPr lang="sr-Cyrl-RS" dirty="0" smtClean="0">
                <a:effectLst/>
                <a:latin typeface="Times New Roman" pitchFamily="18" charset="0"/>
                <a:cs typeface="Times New Roman" pitchFamily="18" charset="0"/>
              </a:rPr>
              <a:t>ПРОХИРОН</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a:bodyPr>
          <a:lstStyle/>
          <a:p>
            <a:pPr algn="just"/>
            <a:r>
              <a:rPr lang="sr-Cyrl-RS" sz="2400" dirty="0" smtClean="0">
                <a:latin typeface="Times New Roman" pitchFamily="18" charset="0"/>
                <a:cs typeface="Times New Roman" pitchFamily="18" charset="0"/>
              </a:rPr>
              <a:t>Настао је крајем І</a:t>
            </a:r>
            <a:r>
              <a:rPr lang="en-US" sz="2400" dirty="0" smtClean="0">
                <a:latin typeface="Times New Roman" pitchFamily="18" charset="0"/>
                <a:cs typeface="Times New Roman" pitchFamily="18" charset="0"/>
              </a:rPr>
              <a:t>X</a:t>
            </a:r>
            <a:r>
              <a:rPr lang="sr-Cyrl-RS" sz="2400" dirty="0" smtClean="0">
                <a:latin typeface="Times New Roman" pitchFamily="18" charset="0"/>
                <a:cs typeface="Times New Roman" pitchFamily="18" charset="0"/>
              </a:rPr>
              <a:t> века, доносилац је Василије І Македонски, има 40 глава (претпоследња се односи на кривично право, последња на поделу ратног плена, а остале су посвећене материји грађанског права)</a:t>
            </a:r>
          </a:p>
          <a:p>
            <a:pPr algn="just"/>
            <a:r>
              <a:rPr lang="sr-Cyrl-RS" sz="2400" dirty="0" smtClean="0">
                <a:latin typeface="Times New Roman" pitchFamily="18" charset="0"/>
                <a:cs typeface="Times New Roman" pitchFamily="18" charset="0"/>
              </a:rPr>
              <a:t>Упркос оштрој критици на рачун иконоборачког права, Прохирон садржи скоро целокупну материју као Еклога (неке одредбе су преузете </a:t>
            </a:r>
            <a:r>
              <a:rPr lang="sr-Latn-RS" sz="2400" dirty="0" smtClean="0">
                <a:latin typeface="Times New Roman" pitchFamily="18" charset="0"/>
                <a:cs typeface="Times New Roman" pitchFamily="18" charset="0"/>
              </a:rPr>
              <a:t>ad verbum)</a:t>
            </a:r>
            <a:r>
              <a:rPr lang="sr-Cyrl-RS" sz="2400" dirty="0" smtClean="0">
                <a:latin typeface="Times New Roman" pitchFamily="18" charset="0"/>
                <a:cs typeface="Times New Roman" pitchFamily="18" charset="0"/>
              </a:rPr>
              <a:t> и то изложену по истом систему</a:t>
            </a:r>
            <a:r>
              <a:rPr lang="sr-Latn-RS" sz="2400" dirty="0" smtClean="0">
                <a:latin typeface="Times New Roman" pitchFamily="18" charset="0"/>
                <a:cs typeface="Times New Roman" pitchFamily="18" charset="0"/>
              </a:rPr>
              <a:t> </a:t>
            </a:r>
            <a:r>
              <a:rPr lang="sr-Cyrl-RS" sz="2400" dirty="0" smtClean="0">
                <a:latin typeface="Times New Roman" pitchFamily="18" charset="0"/>
                <a:cs typeface="Times New Roman" pitchFamily="18" charset="0"/>
              </a:rPr>
              <a:t>и уз исте кривичне санкције</a:t>
            </a:r>
          </a:p>
          <a:p>
            <a:pPr algn="just"/>
            <a:r>
              <a:rPr lang="sr-Cyrl-RS" sz="2400" dirty="0" smtClean="0">
                <a:latin typeface="Times New Roman" pitchFamily="18" charset="0"/>
                <a:cs typeface="Times New Roman" pitchFamily="18" charset="0"/>
              </a:rPr>
              <a:t>Овај зборник је због једноставности и јасноће остао у примени све до пропасти Византије, а извршио је и знатан утицај на права околних словенских народа</a:t>
            </a:r>
            <a:endParaRPr lang="en-US" sz="2400" dirty="0">
              <a:latin typeface="Times New Roman" pitchFamily="18" charset="0"/>
              <a:cs typeface="Times New Roman" pitchFamily="18" charset="0"/>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algn="ctr"/>
            <a:r>
              <a:rPr lang="sr-Cyrl-RS" dirty="0" smtClean="0">
                <a:effectLst/>
                <a:latin typeface="Times New Roman" pitchFamily="18" charset="0"/>
                <a:cs typeface="Times New Roman" pitchFamily="18" charset="0"/>
              </a:rPr>
              <a:t>ЕПАНОГОГЕ</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lnSpcReduction="10000"/>
          </a:bodyPr>
          <a:lstStyle/>
          <a:p>
            <a:pPr algn="just"/>
            <a:r>
              <a:rPr lang="sr-Cyrl-RS" sz="2400" dirty="0" smtClean="0">
                <a:latin typeface="Times New Roman" pitchFamily="18" charset="0"/>
                <a:cs typeface="Times New Roman" pitchFamily="18" charset="0"/>
              </a:rPr>
              <a:t>Доносилац је Василије І Македонски, има 40 глава (систематизација је иста као код Прохирона)</a:t>
            </a:r>
          </a:p>
          <a:p>
            <a:pPr algn="just"/>
            <a:r>
              <a:rPr lang="sr-Cyrl-RS" sz="2400" dirty="0" smtClean="0">
                <a:latin typeface="Times New Roman" pitchFamily="18" charset="0"/>
                <a:cs typeface="Times New Roman" pitchFamily="18" charset="0"/>
              </a:rPr>
              <a:t>Епаногоге представљају “пречишћену” верзију Прохирона - велики број одредби из Прохирона је задржан, неке су испуштене, а преузети су и неки елементи из Еклоге (нарочито у области брачног права)</a:t>
            </a:r>
          </a:p>
          <a:p>
            <a:pPr algn="just"/>
            <a:r>
              <a:rPr lang="sr-Cyrl-RS" sz="2400" dirty="0" smtClean="0">
                <a:latin typeface="Times New Roman" pitchFamily="18" charset="0"/>
                <a:cs typeface="Times New Roman" pitchFamily="18" charset="0"/>
              </a:rPr>
              <a:t>Најважнија новина у односу на Прохирон је садржана у другој и трећој глави – регулисан је положај и међусобни однос цара и патријарха (набројана су њихова права и дужности)</a:t>
            </a:r>
          </a:p>
          <a:p>
            <a:pPr algn="just"/>
            <a:r>
              <a:rPr lang="sr-Cyrl-RS" sz="2400" dirty="0" smtClean="0">
                <a:latin typeface="Times New Roman" pitchFamily="18" charset="0"/>
                <a:cs typeface="Times New Roman" pitchFamily="18" charset="0"/>
              </a:rPr>
              <a:t>Епаногога вероватно никада није била проглашена за законодавно дело, али је ипак оставила трага у развоју византијског, али и словенских права</a:t>
            </a:r>
            <a:endParaRPr lang="en-US" sz="2400" dirty="0">
              <a:latin typeface="Times New Roman" pitchFamily="18" charset="0"/>
              <a:cs typeface="Times New Roman" pitchFamily="18" charset="0"/>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algn="ctr"/>
            <a:r>
              <a:rPr lang="sr-Cyrl-RS" dirty="0" smtClean="0">
                <a:effectLst/>
                <a:latin typeface="Times New Roman" pitchFamily="18" charset="0"/>
                <a:cs typeface="Times New Roman" pitchFamily="18" charset="0"/>
              </a:rPr>
              <a:t>ВАСИЛИКЕ</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92500" lnSpcReduction="20000"/>
          </a:bodyPr>
          <a:lstStyle/>
          <a:p>
            <a:pPr algn="just"/>
            <a:r>
              <a:rPr lang="sr-Cyrl-RS" sz="2400" dirty="0" smtClean="0">
                <a:latin typeface="Times New Roman" pitchFamily="18" charset="0"/>
                <a:cs typeface="Times New Roman" pitchFamily="18" charset="0"/>
              </a:rPr>
              <a:t>Рад на овом зборнику (кодификацији) је започео Василије І Македонски, а окончао је његов син Лав </a:t>
            </a:r>
            <a:r>
              <a:rPr lang="en-US" sz="2400" dirty="0" smtClean="0">
                <a:latin typeface="Times New Roman" pitchFamily="18" charset="0"/>
                <a:cs typeface="Times New Roman" pitchFamily="18" charset="0"/>
              </a:rPr>
              <a:t>V</a:t>
            </a:r>
            <a:r>
              <a:rPr lang="sr-Cyrl-RS" sz="2400" dirty="0" smtClean="0">
                <a:latin typeface="Times New Roman" pitchFamily="18" charset="0"/>
                <a:cs typeface="Times New Roman" pitchFamily="18" charset="0"/>
              </a:rPr>
              <a:t>І Мудри (за време његове владавине је објављена и тзв. Епархова књига, тј. збирка прописа који правно уређују обавељање различитих професија)</a:t>
            </a:r>
          </a:p>
          <a:p>
            <a:pPr algn="just"/>
            <a:r>
              <a:rPr lang="sr-Cyrl-RS" sz="2400" dirty="0" smtClean="0">
                <a:latin typeface="Times New Roman" pitchFamily="18" charset="0"/>
                <a:cs typeface="Times New Roman" pitchFamily="18" charset="0"/>
              </a:rPr>
              <a:t>Намера законодавца је била да се прекомпонује Јустинијанова кодификација (изостављени су они делови који су били укинути или промењени каснијим законодавством), тј. да се кроз једноставнију систематизацију прописа олакша сналажење правницима</a:t>
            </a:r>
          </a:p>
          <a:p>
            <a:pPr algn="just"/>
            <a:r>
              <a:rPr lang="sr-Cyrl-RS" sz="2400" dirty="0" smtClean="0">
                <a:latin typeface="Times New Roman" pitchFamily="18" charset="0"/>
                <a:cs typeface="Times New Roman" pitchFamily="18" charset="0"/>
              </a:rPr>
              <a:t>Зборник се састоји од 60 књига, а материја је систематизована на јавно право, административно право, судски поступак, грађанско право, кривично право</a:t>
            </a:r>
          </a:p>
          <a:p>
            <a:pPr algn="just"/>
            <a:r>
              <a:rPr lang="sr-Cyrl-RS" sz="2400" dirty="0" smtClean="0">
                <a:latin typeface="Times New Roman" pitchFamily="18" charset="0"/>
                <a:cs typeface="Times New Roman" pitchFamily="18" charset="0"/>
              </a:rPr>
              <a:t>Због своје обимности, као и чињенице да је превазилазило потребе времена у коме је настало, ово дело је често прерађивано и тако су настајале његове скраћене верзије </a:t>
            </a:r>
            <a:endParaRPr lang="en-US" sz="2400" dirty="0">
              <a:latin typeface="Times New Roman" pitchFamily="18" charset="0"/>
              <a:cs typeface="Times New Roman" pitchFamily="18" charset="0"/>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algn="ctr"/>
            <a:r>
              <a:rPr lang="sr-Cyrl-RS" dirty="0" smtClean="0">
                <a:effectLst/>
                <a:latin typeface="Times New Roman" pitchFamily="18" charset="0"/>
                <a:cs typeface="Times New Roman" pitchFamily="18" charset="0"/>
              </a:rPr>
              <a:t>СИНТАГМА</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a:bodyPr>
          <a:lstStyle/>
          <a:p>
            <a:pPr algn="just"/>
            <a:r>
              <a:rPr lang="sr-Cyrl-RS" sz="2400" dirty="0" smtClean="0">
                <a:latin typeface="Times New Roman" pitchFamily="18" charset="0"/>
                <a:cs typeface="Times New Roman" pitchFamily="18" charset="0"/>
              </a:rPr>
              <a:t>Доносилац је светогорски монах Матија Властар, настала је 1335. године у Солуну и садржи 303 главе</a:t>
            </a:r>
          </a:p>
          <a:p>
            <a:pPr algn="just"/>
            <a:r>
              <a:rPr lang="sr-Cyrl-RS" sz="2400" dirty="0" smtClean="0">
                <a:latin typeface="Times New Roman" pitchFamily="18" charset="0"/>
                <a:cs typeface="Times New Roman" pitchFamily="18" charset="0"/>
              </a:rPr>
              <a:t>Материја је изложена према алфабетском редоследу</a:t>
            </a:r>
          </a:p>
          <a:p>
            <a:pPr algn="just"/>
            <a:r>
              <a:rPr lang="sr-Cyrl-RS" sz="2400" dirty="0" smtClean="0">
                <a:latin typeface="Times New Roman" pitchFamily="18" charset="0"/>
                <a:cs typeface="Times New Roman" pitchFamily="18" charset="0"/>
              </a:rPr>
              <a:t>У Синтагми су обједињени најважнији црквени прописи из номоканона и најважније одредбе из световних зборника (Прохирон и Василике)</a:t>
            </a:r>
          </a:p>
          <a:p>
            <a:pPr algn="just"/>
            <a:r>
              <a:rPr lang="sr-Cyrl-RS" sz="2400" dirty="0" smtClean="0">
                <a:latin typeface="Times New Roman" pitchFamily="18" charset="0"/>
                <a:cs typeface="Times New Roman" pitchFamily="18" charset="0"/>
              </a:rPr>
              <a:t>Примењивана је како у Византији, тако и у другим православним земљама</a:t>
            </a:r>
          </a:p>
          <a:p>
            <a:pPr algn="just"/>
            <a:r>
              <a:rPr lang="sr-Cyrl-RS" sz="2400" dirty="0" smtClean="0">
                <a:latin typeface="Times New Roman" pitchFamily="18" charset="0"/>
                <a:cs typeface="Times New Roman" pitchFamily="18" charset="0"/>
              </a:rPr>
              <a:t>Скраћена Синтагма садржи 94 главе (углавном су изостављени црквени прописи)</a:t>
            </a:r>
          </a:p>
          <a:p>
            <a:pPr algn="just"/>
            <a:endParaRPr lang="en-US" sz="2400" dirty="0">
              <a:latin typeface="Times New Roman" pitchFamily="18" charset="0"/>
              <a:cs typeface="Times New Roman" pitchFamily="18" charset="0"/>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ШЕСТОКЊИЖЈЕ (</a:t>
            </a:r>
            <a:r>
              <a:rPr lang="sr-Latn-RS" dirty="0" smtClean="0">
                <a:effectLst/>
                <a:latin typeface="Times New Roman" pitchFamily="18" charset="0"/>
                <a:cs typeface="Times New Roman" pitchFamily="18" charset="0"/>
              </a:rPr>
              <a:t>HEXABIBLOS)</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a:bodyPr>
          <a:lstStyle/>
          <a:p>
            <a:pPr algn="just"/>
            <a:r>
              <a:rPr lang="sr-Cyrl-RS" sz="2400" dirty="0" smtClean="0">
                <a:latin typeface="Times New Roman" pitchFamily="18" charset="0"/>
                <a:cs typeface="Times New Roman" pitchFamily="18" charset="0"/>
              </a:rPr>
              <a:t>Доносилац је солунски судија Константин Арменопулос, зборник је настао 1345. године и садржи 6 књига</a:t>
            </a:r>
          </a:p>
          <a:p>
            <a:pPr algn="just"/>
            <a:r>
              <a:rPr lang="sr-Cyrl-RS" sz="2400" dirty="0" smtClean="0">
                <a:latin typeface="Times New Roman" pitchFamily="18" charset="0"/>
                <a:cs typeface="Times New Roman" pitchFamily="18" charset="0"/>
              </a:rPr>
              <a:t>Његову садржину чини углавном световно право и ослања се на Василике и каснију правну праксу</a:t>
            </a:r>
          </a:p>
          <a:p>
            <a:pPr algn="just"/>
            <a:r>
              <a:rPr lang="sr-Cyrl-RS" sz="2400" dirty="0" smtClean="0">
                <a:latin typeface="Times New Roman" pitchFamily="18" charset="0"/>
                <a:cs typeface="Times New Roman" pitchFamily="18" charset="0"/>
              </a:rPr>
              <a:t>Зборник је имао велики утицај на многе правне системе у Европи, а у Грчкој се као позитивно право (преведен на новогрчки језик) примењивао кроз цео </a:t>
            </a:r>
            <a:r>
              <a:rPr lang="en-US" sz="2400" dirty="0" smtClean="0">
                <a:latin typeface="Times New Roman" pitchFamily="18" charset="0"/>
                <a:cs typeface="Times New Roman" pitchFamily="18" charset="0"/>
              </a:rPr>
              <a:t>X</a:t>
            </a:r>
            <a:r>
              <a:rPr lang="sr-Cyrl-RS" sz="2400" dirty="0" smtClean="0">
                <a:latin typeface="Times New Roman" pitchFamily="18" charset="0"/>
                <a:cs typeface="Times New Roman" pitchFamily="18" charset="0"/>
              </a:rPr>
              <a:t>І</a:t>
            </a:r>
            <a:r>
              <a:rPr lang="en-US" sz="2400" dirty="0" smtClean="0">
                <a:latin typeface="Times New Roman" pitchFamily="18" charset="0"/>
                <a:cs typeface="Times New Roman" pitchFamily="18" charset="0"/>
              </a:rPr>
              <a:t>X</a:t>
            </a:r>
            <a:r>
              <a:rPr lang="sr-Cyrl-RS" sz="2400" dirty="0" smtClean="0">
                <a:latin typeface="Times New Roman" pitchFamily="18" charset="0"/>
                <a:cs typeface="Times New Roman" pitchFamily="18" charset="0"/>
              </a:rPr>
              <a:t> и добар део </a:t>
            </a:r>
            <a:r>
              <a:rPr lang="en-US" sz="2400" dirty="0" smtClean="0">
                <a:latin typeface="Times New Roman" pitchFamily="18" charset="0"/>
                <a:cs typeface="Times New Roman" pitchFamily="18" charset="0"/>
              </a:rPr>
              <a:t>XX</a:t>
            </a:r>
            <a:r>
              <a:rPr lang="sr-Cyrl-RS" sz="2400" dirty="0" smtClean="0">
                <a:latin typeface="Times New Roman" pitchFamily="18" charset="0"/>
                <a:cs typeface="Times New Roman" pitchFamily="18" charset="0"/>
              </a:rPr>
              <a:t> века</a:t>
            </a:r>
            <a:endParaRPr lang="en-US" sz="2400" dirty="0">
              <a:latin typeface="Times New Roman" pitchFamily="18" charset="0"/>
              <a:cs typeface="Times New Roman" pitchFamily="18" charset="0"/>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СТВАРНО ПРАВО У ВИЗАНТИЈИ</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92500" lnSpcReduction="10000"/>
          </a:bodyPr>
          <a:lstStyle/>
          <a:p>
            <a:pPr algn="just"/>
            <a:r>
              <a:rPr lang="sr-Cyrl-RS" sz="2400" dirty="0" smtClean="0">
                <a:latin typeface="Times New Roman" pitchFamily="18" charset="0"/>
                <a:cs typeface="Times New Roman" pitchFamily="18" charset="0"/>
              </a:rPr>
              <a:t>У области својине, државине, начина стицања својине, заложног права и службености нема битнијих одступања од  основних начела римског права</a:t>
            </a:r>
          </a:p>
          <a:p>
            <a:pPr algn="just"/>
            <a:r>
              <a:rPr lang="sr-Cyrl-RS" sz="2400" dirty="0" smtClean="0">
                <a:latin typeface="Times New Roman" pitchFamily="18" charset="0"/>
                <a:cs typeface="Times New Roman" pitchFamily="18" charset="0"/>
              </a:rPr>
              <a:t>Најважнији допринос византијског права (везан је за покушај очувања малих приватних поседа) је право прече куповине</a:t>
            </a:r>
          </a:p>
          <a:p>
            <a:pPr algn="just"/>
            <a:r>
              <a:rPr lang="sr-Cyrl-RS" sz="2400" dirty="0" smtClean="0">
                <a:latin typeface="Times New Roman" pitchFamily="18" charset="0"/>
                <a:cs typeface="Times New Roman" pitchFamily="18" charset="0"/>
              </a:rPr>
              <a:t>Приватна својина на непокретностима је дуго била присутна (нарочито је раширена у градовима), власник је могао да располаже земљиштем </a:t>
            </a:r>
            <a:r>
              <a:rPr lang="sr-Latn-RS" sz="2400" dirty="0" smtClean="0">
                <a:latin typeface="Times New Roman" pitchFamily="18" charset="0"/>
                <a:cs typeface="Times New Roman" pitchFamily="18" charset="0"/>
              </a:rPr>
              <a:t>inter vivos</a:t>
            </a:r>
            <a:r>
              <a:rPr lang="sr-Cyrl-RS" sz="2400" dirty="0" smtClean="0">
                <a:latin typeface="Times New Roman" pitchFamily="18" charset="0"/>
                <a:cs typeface="Times New Roman" pitchFamily="18" charset="0"/>
              </a:rPr>
              <a:t> и</a:t>
            </a:r>
            <a:r>
              <a:rPr lang="sr-Latn-RS" sz="2400" dirty="0" smtClean="0">
                <a:latin typeface="Times New Roman" pitchFamily="18" charset="0"/>
                <a:cs typeface="Times New Roman" pitchFamily="18" charset="0"/>
              </a:rPr>
              <a:t> mortis causa</a:t>
            </a:r>
            <a:r>
              <a:rPr lang="sr-Cyrl-RS" sz="2400" dirty="0" smtClean="0">
                <a:latin typeface="Times New Roman" pitchFamily="18" charset="0"/>
                <a:cs typeface="Times New Roman" pitchFamily="18" charset="0"/>
              </a:rPr>
              <a:t>. Приватна својина поприма нова обележја са повећањем улоге сеоских општина и ширењем стратиотских поседа (посед који слободни сељаци добијају од државе уз војну и пореску обавезу, без права да тај посед отуђују и остављају у наслеђе</a:t>
            </a:r>
          </a:p>
          <a:p>
            <a:pPr algn="just"/>
            <a:r>
              <a:rPr lang="sr-Cyrl-RS" sz="2400" dirty="0" smtClean="0">
                <a:latin typeface="Times New Roman" pitchFamily="18" charset="0"/>
                <a:cs typeface="Times New Roman" pitchFamily="18" charset="0"/>
              </a:rPr>
              <a:t>Пронија</a:t>
            </a:r>
          </a:p>
          <a:p>
            <a:pPr algn="just"/>
            <a:r>
              <a:rPr lang="sr-Cyrl-RS" sz="2400" dirty="0" smtClean="0">
                <a:latin typeface="Times New Roman" pitchFamily="18" charset="0"/>
                <a:cs typeface="Times New Roman" pitchFamily="18" charset="0"/>
              </a:rPr>
              <a:t>Разлика између стратиотских поседа и проније</a:t>
            </a:r>
            <a:endParaRPr lang="en-US" sz="2400" dirty="0">
              <a:latin typeface="Times New Roman" pitchFamily="18" charset="0"/>
              <a:cs typeface="Times New Roman" pitchFamily="18" charset="0"/>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ОБЛИГАЦИОНО ПРАВО У ВИЗАНТИЈИ</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lnSpcReduction="10000"/>
          </a:bodyPr>
          <a:lstStyle/>
          <a:p>
            <a:pPr algn="just"/>
            <a:r>
              <a:rPr lang="sr-Cyrl-RS" sz="2400" dirty="0" smtClean="0">
                <a:latin typeface="Times New Roman" pitchFamily="18" charset="0"/>
                <a:cs typeface="Times New Roman" pitchFamily="18" charset="0"/>
              </a:rPr>
              <a:t>Контракти се деле на консензуалне и реалне (литерарни и вербални су потиснути)</a:t>
            </a:r>
          </a:p>
          <a:p>
            <a:pPr algn="just"/>
            <a:r>
              <a:rPr lang="sr-Cyrl-RS" sz="2400" dirty="0" smtClean="0">
                <a:latin typeface="Times New Roman" pitchFamily="18" charset="0"/>
                <a:cs typeface="Times New Roman" pitchFamily="18" charset="0"/>
              </a:rPr>
              <a:t>Уговори су најчешће закључивани у писменој форми и уз присуство 5-7 сведока (важнији уговори)</a:t>
            </a:r>
          </a:p>
          <a:p>
            <a:pPr algn="just"/>
            <a:r>
              <a:rPr lang="sr-Cyrl-RS" sz="2400" dirty="0" smtClean="0">
                <a:latin typeface="Times New Roman" pitchFamily="18" charset="0"/>
                <a:cs typeface="Times New Roman" pitchFamily="18" charset="0"/>
              </a:rPr>
              <a:t>Купопродаја је производила дејства тек онда када једна страна изврши своју обавезу</a:t>
            </a:r>
          </a:p>
          <a:p>
            <a:pPr algn="just"/>
            <a:r>
              <a:rPr lang="sr-Cyrl-RS" sz="2400" dirty="0" smtClean="0">
                <a:latin typeface="Times New Roman" pitchFamily="18" charset="0"/>
                <a:cs typeface="Times New Roman" pitchFamily="18" charset="0"/>
              </a:rPr>
              <a:t>Код зајма максимална камата је била 12% годишње, мада се уобичајеном сматрала камата од 4% (под утицајем црквених ставова), забрањена је камата на камату (анатоицизам)</a:t>
            </a:r>
          </a:p>
          <a:p>
            <a:pPr algn="just"/>
            <a:r>
              <a:rPr lang="sr-Cyrl-RS" sz="2400" dirty="0" smtClean="0">
                <a:latin typeface="Times New Roman" pitchFamily="18" charset="0"/>
                <a:cs typeface="Times New Roman" pitchFamily="18" charset="0"/>
              </a:rPr>
              <a:t>У закуп се најчешће давала земља и то у два облика: краткорочни по систему “наполице” и дугорочни закуп у коме закупцу припада 9/10, а власнику 1/10 приноса</a:t>
            </a:r>
          </a:p>
          <a:p>
            <a:pPr algn="just"/>
            <a:endParaRPr lang="en-US" sz="2400" dirty="0">
              <a:latin typeface="Times New Roman" pitchFamily="18" charset="0"/>
              <a:cs typeface="Times New Roman" pitchFamily="18" charset="0"/>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БРАЧНО И ПОРОДИЧНО ПРАВО У ВИЗАНТИЈИ</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92500" lnSpcReduction="20000"/>
          </a:bodyPr>
          <a:lstStyle/>
          <a:p>
            <a:pPr algn="just"/>
            <a:r>
              <a:rPr lang="sr-Cyrl-RS" sz="2400" dirty="0" smtClean="0">
                <a:latin typeface="Times New Roman" pitchFamily="18" charset="0"/>
                <a:cs typeface="Times New Roman" pitchFamily="18" charset="0"/>
              </a:rPr>
              <a:t>Највише се разликовало од класичног римског права</a:t>
            </a:r>
          </a:p>
          <a:p>
            <a:pPr algn="just"/>
            <a:r>
              <a:rPr lang="sr-Cyrl-RS" sz="2400" dirty="0" smtClean="0">
                <a:latin typeface="Times New Roman" pitchFamily="18" charset="0"/>
                <a:cs typeface="Times New Roman" pitchFamily="18" charset="0"/>
              </a:rPr>
              <a:t>Жена је имала пуну правну и пословну способност, била је власник свог мираза (али њиме управља муж), супружници заједно располажу имовином</a:t>
            </a:r>
          </a:p>
          <a:p>
            <a:pPr algn="just"/>
            <a:r>
              <a:rPr lang="sr-Cyrl-RS" sz="2400" dirty="0" smtClean="0">
                <a:latin typeface="Times New Roman" pitchFamily="18" charset="0"/>
                <a:cs typeface="Times New Roman" pitchFamily="18" charset="0"/>
              </a:rPr>
              <a:t>Брак се закључивао према црквеним правилима, а претходила му је веридба</a:t>
            </a:r>
          </a:p>
          <a:p>
            <a:pPr algn="just"/>
            <a:r>
              <a:rPr lang="sr-Cyrl-RS" sz="2400" dirty="0" smtClean="0">
                <a:latin typeface="Times New Roman" pitchFamily="18" charset="0"/>
                <a:cs typeface="Times New Roman" pitchFamily="18" charset="0"/>
              </a:rPr>
              <a:t>Дозвољени узраст за закључење брака је био исти као и у римском праву (14 и 12 година)</a:t>
            </a:r>
          </a:p>
          <a:p>
            <a:pPr algn="just"/>
            <a:r>
              <a:rPr lang="sr-Cyrl-RS" sz="2400" dirty="0" smtClean="0">
                <a:latin typeface="Times New Roman" pitchFamily="18" charset="0"/>
                <a:cs typeface="Times New Roman" pitchFamily="18" charset="0"/>
              </a:rPr>
              <a:t>Брачни поклон </a:t>
            </a:r>
            <a:r>
              <a:rPr lang="sr-Latn-RS" sz="2400" dirty="0" smtClean="0">
                <a:latin typeface="Times New Roman" pitchFamily="18" charset="0"/>
                <a:cs typeface="Times New Roman" pitchFamily="18" charset="0"/>
              </a:rPr>
              <a:t>(hypobolon) – </a:t>
            </a:r>
            <a:r>
              <a:rPr lang="sr-Cyrl-RS" sz="2400" dirty="0" smtClean="0">
                <a:latin typeface="Times New Roman" pitchFamily="18" charset="0"/>
                <a:cs typeface="Times New Roman" pitchFamily="18" charset="0"/>
              </a:rPr>
              <a:t>ако муж умре у браку без деце овај поклон у потпуности припада жени, а уколико има деце жена има право уживања и право својине на једном делу</a:t>
            </a:r>
          </a:p>
          <a:p>
            <a:pPr algn="just"/>
            <a:r>
              <a:rPr lang="sr-Cyrl-RS" sz="2400" dirty="0" smtClean="0">
                <a:latin typeface="Times New Roman" pitchFamily="18" charset="0"/>
                <a:cs typeface="Times New Roman" pitchFamily="18" charset="0"/>
              </a:rPr>
              <a:t>Развод је могућ и разликују се два случаја: са кривицом (нпр. прељуба) и без кривице (нпр. душевна болест, заробљавање)</a:t>
            </a:r>
          </a:p>
          <a:p>
            <a:pPr algn="just"/>
            <a:r>
              <a:rPr lang="sr-Cyrl-RS" sz="2400" dirty="0" smtClean="0">
                <a:latin typeface="Times New Roman" pitchFamily="18" charset="0"/>
                <a:cs typeface="Times New Roman" pitchFamily="18" charset="0"/>
              </a:rPr>
              <a:t>У првом случају ономе ко је крив за развод забрањивано је закључење новог брака</a:t>
            </a:r>
            <a:endParaRPr lang="en-US" sz="2400" dirty="0">
              <a:latin typeface="Times New Roman" pitchFamily="18" charset="0"/>
              <a:cs typeface="Times New Roman" pitchFamily="18" charset="0"/>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НАСЛЕДНО ПРАВО У ВИЗАНТИЈИ</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a:bodyPr>
          <a:lstStyle/>
          <a:p>
            <a:pPr algn="just"/>
            <a:r>
              <a:rPr lang="sr-Cyrl-RS" sz="2400" dirty="0" smtClean="0">
                <a:latin typeface="Times New Roman" pitchFamily="18" charset="0"/>
                <a:cs typeface="Times New Roman" pitchFamily="18" charset="0"/>
              </a:rPr>
              <a:t>У овој области важили су принципи Јустинијановог законског наслеђивања (десцеденти, асцеденти, побочни сродници)</a:t>
            </a:r>
          </a:p>
          <a:p>
            <a:pPr algn="just"/>
            <a:r>
              <a:rPr lang="sr-Cyrl-RS" sz="2400" dirty="0" smtClean="0">
                <a:latin typeface="Times New Roman" pitchFamily="18" charset="0"/>
                <a:cs typeface="Times New Roman" pitchFamily="18" charset="0"/>
              </a:rPr>
              <a:t>У случају смрти мужа жена је имала право да наслеђује заједно са децом и то у висини дела једног детета. Уколико нису имали деце она није имала то право (осим у време важења Еклоге)</a:t>
            </a:r>
          </a:p>
          <a:p>
            <a:pPr algn="just"/>
            <a:r>
              <a:rPr lang="sr-Cyrl-RS" sz="2400" dirty="0" smtClean="0">
                <a:latin typeface="Times New Roman" pitchFamily="18" charset="0"/>
                <a:cs typeface="Times New Roman" pitchFamily="18" charset="0"/>
              </a:rPr>
              <a:t>Константин Порфирогенит је увео правило да 1/3 заоставштине лица које умре без тестамента и без деце припада цркви</a:t>
            </a:r>
          </a:p>
          <a:p>
            <a:pPr algn="just"/>
            <a:r>
              <a:rPr lang="sr-Cyrl-RS" sz="2400" dirty="0" smtClean="0">
                <a:latin typeface="Times New Roman" pitchFamily="18" charset="0"/>
                <a:cs typeface="Times New Roman" pitchFamily="18" charset="0"/>
              </a:rPr>
              <a:t>Тестамент је био у употреби, али је током времена варирао број сведока за његову важност</a:t>
            </a:r>
            <a:endParaRPr lang="en-US" sz="24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ЕШНУНСКИ (БИЛАЛАМИН) ЗАКОНИК</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lnSpcReduction="10000"/>
          </a:bodyPr>
          <a:lstStyle/>
          <a:p>
            <a:pPr algn="just"/>
            <a:r>
              <a:rPr lang="sr-Cyrl-RS" sz="2400" dirty="0" smtClean="0">
                <a:latin typeface="Times New Roman" pitchFamily="18" charset="0"/>
                <a:cs typeface="Times New Roman" pitchFamily="18" charset="0"/>
              </a:rPr>
              <a:t>Писан је на акадском језику</a:t>
            </a:r>
          </a:p>
          <a:p>
            <a:pPr algn="just"/>
            <a:r>
              <a:rPr lang="sr-Cyrl-RS" sz="2400" dirty="0" smtClean="0">
                <a:latin typeface="Times New Roman" pitchFamily="18" charset="0"/>
                <a:cs typeface="Times New Roman" pitchFamily="18" charset="0"/>
              </a:rPr>
              <a:t>Пронађене су две таблице (А и Б). Са прве таблице реконструисано је око 60 чланова</a:t>
            </a:r>
          </a:p>
          <a:p>
            <a:pPr algn="just"/>
            <a:r>
              <a:rPr lang="sr-Cyrl-RS" sz="2400" dirty="0" smtClean="0">
                <a:latin typeface="Times New Roman" pitchFamily="18" charset="0"/>
                <a:cs typeface="Times New Roman" pitchFamily="18" charset="0"/>
              </a:rPr>
              <a:t>Законик представља збирку раније донетих прописа и судских одлука</a:t>
            </a:r>
          </a:p>
          <a:p>
            <a:pPr algn="just"/>
            <a:r>
              <a:rPr lang="sr-Cyrl-RS" sz="2400" dirty="0" smtClean="0">
                <a:latin typeface="Times New Roman" pitchFamily="18" charset="0"/>
                <a:cs typeface="Times New Roman" pitchFamily="18" charset="0"/>
              </a:rPr>
              <a:t>Саржи одредбе о изнајмљивању туђих ствари, крађи, зајму, породичним односима</a:t>
            </a:r>
          </a:p>
          <a:p>
            <a:pPr algn="just"/>
            <a:r>
              <a:rPr lang="sr-Cyrl-RS" sz="2400" dirty="0" smtClean="0">
                <a:latin typeface="Times New Roman" pitchFamily="18" charset="0"/>
                <a:cs typeface="Times New Roman" pitchFamily="18" charset="0"/>
              </a:rPr>
              <a:t>Казне су обично имовинске, а смртна казна се предвиђа само у неколико случајева (нема талиона)</a:t>
            </a:r>
          </a:p>
          <a:p>
            <a:pPr algn="just"/>
            <a:r>
              <a:rPr lang="sr-Cyrl-RS" sz="2400" dirty="0" smtClean="0">
                <a:latin typeface="Times New Roman" pitchFamily="18" charset="0"/>
                <a:cs typeface="Times New Roman" pitchFamily="18" charset="0"/>
              </a:rPr>
              <a:t>Сличан је Хамурабијевом законику (помиње исте друштвене слојеве, на сличан начн регулише брачно право...)</a:t>
            </a:r>
            <a:endParaRPr lang="en-US" sz="2400" dirty="0">
              <a:latin typeface="Times New Roman" pitchFamily="18" charset="0"/>
              <a:cs typeface="Times New Roman" pitchFamily="18" charset="0"/>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КРИВИЧНО ПРАВО У ВИЗАНТИЈИ</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a:bodyPr>
          <a:lstStyle/>
          <a:p>
            <a:pPr algn="just"/>
            <a:r>
              <a:rPr lang="sr-Cyrl-RS" sz="2400" dirty="0" smtClean="0">
                <a:latin typeface="Times New Roman" pitchFamily="18" charset="0"/>
                <a:cs typeface="Times New Roman" pitchFamily="18" charset="0"/>
              </a:rPr>
              <a:t>За постојање кривичног дела је била важнија намера него последица</a:t>
            </a:r>
          </a:p>
          <a:p>
            <a:pPr algn="just"/>
            <a:r>
              <a:rPr lang="sr-Cyrl-RS" sz="2400" dirty="0" smtClean="0">
                <a:latin typeface="Times New Roman" pitchFamily="18" charset="0"/>
                <a:cs typeface="Times New Roman" pitchFamily="18" charset="0"/>
              </a:rPr>
              <a:t>Умишљајно убиство се кажњавало смртном казном</a:t>
            </a:r>
          </a:p>
          <a:p>
            <a:pPr algn="just"/>
            <a:r>
              <a:rPr lang="sr-Cyrl-RS" sz="2400" dirty="0" smtClean="0">
                <a:latin typeface="Times New Roman" pitchFamily="18" charset="0"/>
                <a:cs typeface="Times New Roman" pitchFamily="18" charset="0"/>
              </a:rPr>
              <a:t>Смртна казна се извршавала на различите начине – одсецање главе, вешање, набијање на колац, спаљивање (начин извршења је зависио од врсте кривичног дела)</a:t>
            </a:r>
          </a:p>
          <a:p>
            <a:pPr algn="just"/>
            <a:r>
              <a:rPr lang="sr-Cyrl-RS" sz="2400" dirty="0" smtClean="0">
                <a:latin typeface="Times New Roman" pitchFamily="18" charset="0"/>
                <a:cs typeface="Times New Roman" pitchFamily="18" charset="0"/>
              </a:rPr>
              <a:t>Телесне казне су биле распрострањене и разноврсне – шибање, одсецање делова тела, ослепљивање...</a:t>
            </a:r>
          </a:p>
          <a:p>
            <a:pPr algn="just"/>
            <a:r>
              <a:rPr lang="sr-Cyrl-RS" sz="2400" dirty="0" smtClean="0">
                <a:latin typeface="Times New Roman" pitchFamily="18" charset="0"/>
                <a:cs typeface="Times New Roman" pitchFamily="18" charset="0"/>
              </a:rPr>
              <a:t>Новчана казна, конфискација,  прогонство – ове казне су се обично изрицале као споредне уз неку другу казну, а постојала је и могућност њиховог комбиновања</a:t>
            </a:r>
            <a:endParaRPr lang="en-US" sz="2400" dirty="0">
              <a:latin typeface="Times New Roman" pitchFamily="18" charset="0"/>
              <a:cs typeface="Times New Roman" pitchFamily="18" charset="0"/>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СУДСКИ ПОСТУПАК У ВИЗАНТИЈИ</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a:bodyPr>
          <a:lstStyle/>
          <a:p>
            <a:pPr algn="just"/>
            <a:r>
              <a:rPr lang="sr-Cyrl-RS" sz="2400" dirty="0" smtClean="0">
                <a:latin typeface="Times New Roman" pitchFamily="18" charset="0"/>
                <a:cs typeface="Times New Roman" pitchFamily="18" charset="0"/>
              </a:rPr>
              <a:t>Судски поступак и организација судства у Византији се ослањају на римску традицију</a:t>
            </a:r>
          </a:p>
          <a:p>
            <a:pPr algn="just"/>
            <a:r>
              <a:rPr lang="sr-Cyrl-RS" sz="2400" dirty="0" smtClean="0">
                <a:latin typeface="Times New Roman" pitchFamily="18" charset="0"/>
                <a:cs typeface="Times New Roman" pitchFamily="18" charset="0"/>
              </a:rPr>
              <a:t>Судски поступак се водио пред различитим државним органима, али је судску надлежност у појединим питањима имао и црквени суд</a:t>
            </a:r>
          </a:p>
          <a:p>
            <a:pPr algn="just"/>
            <a:r>
              <a:rPr lang="sr-Cyrl-RS" sz="2400" dirty="0" smtClean="0">
                <a:latin typeface="Times New Roman" pitchFamily="18" charset="0"/>
                <a:cs typeface="Times New Roman" pitchFamily="18" charset="0"/>
              </a:rPr>
              <a:t>Крајем </a:t>
            </a:r>
            <a:r>
              <a:rPr lang="en-US" sz="2400" dirty="0" smtClean="0">
                <a:latin typeface="Times New Roman" pitchFamily="18" charset="0"/>
                <a:cs typeface="Times New Roman" pitchFamily="18" charset="0"/>
              </a:rPr>
              <a:t>X</a:t>
            </a:r>
            <a:r>
              <a:rPr lang="sr-Cyrl-RS" sz="2400" dirty="0" smtClean="0">
                <a:latin typeface="Times New Roman" pitchFamily="18" charset="0"/>
                <a:cs typeface="Times New Roman" pitchFamily="18" charset="0"/>
              </a:rPr>
              <a:t>ІІІ века уведен је Врховни суд од 12 судија са седиштем у Цариграду, а касније и суд “Генералних судија Ромеја” од 4 члана (њихове пресуде су биле коначне)</a:t>
            </a:r>
          </a:p>
          <a:p>
            <a:pPr algn="just"/>
            <a:r>
              <a:rPr lang="sr-Cyrl-RS" sz="2400" smtClean="0">
                <a:latin typeface="Times New Roman" pitchFamily="18" charset="0"/>
                <a:cs typeface="Times New Roman" pitchFamily="18" charset="0"/>
              </a:rPr>
              <a:t>Судски имунитет пронијара</a:t>
            </a:r>
            <a:endParaRPr lang="en-US" sz="2400" dirty="0">
              <a:latin typeface="Times New Roman" pitchFamily="18" charset="0"/>
              <a:cs typeface="Times New Roman" pitchFamily="18" charset="0"/>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ИЗВОРИ ШЕРИЈАТСКОГ ПРАВА</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77500" lnSpcReduction="20000"/>
          </a:bodyPr>
          <a:lstStyle/>
          <a:p>
            <a:pPr algn="just"/>
            <a:r>
              <a:rPr lang="sr-Cyrl-RS" sz="2400" dirty="0" smtClean="0">
                <a:latin typeface="Times New Roman" pitchFamily="18" charset="0"/>
                <a:cs typeface="Times New Roman" pitchFamily="18" charset="0"/>
              </a:rPr>
              <a:t>Курʼан – састоји се из 114 поглавља (сура) која се деле на стихове (ајете) и којих има 6236 (од тога 200-500 су правни прописи)</a:t>
            </a:r>
          </a:p>
          <a:p>
            <a:pPr algn="just"/>
            <a:r>
              <a:rPr lang="sr-Cyrl-RS" sz="2400" dirty="0" smtClean="0">
                <a:latin typeface="Times New Roman" pitchFamily="18" charset="0"/>
                <a:cs typeface="Times New Roman" pitchFamily="18" charset="0"/>
              </a:rPr>
              <a:t>Суна – све оно што је Мухамед изричито допустио или забранио, личним примером и својим начином живота разјаснио, уобичајио и прећутно одобрио. Суна се састоји од хадиса (појединачно сведочанство о неком догађају из живота Мухамеда, његовом пропису или савету)</a:t>
            </a:r>
          </a:p>
          <a:p>
            <a:pPr algn="just"/>
            <a:r>
              <a:rPr lang="sr-Cyrl-RS" sz="2400" dirty="0" smtClean="0">
                <a:latin typeface="Times New Roman" pitchFamily="18" charset="0"/>
                <a:cs typeface="Times New Roman" pitchFamily="18" charset="0"/>
              </a:rPr>
              <a:t>Иџма – сагласност заједнице да је понуђено решење неког правног проблема у складу са Курʼаном</a:t>
            </a:r>
          </a:p>
          <a:p>
            <a:pPr algn="just"/>
            <a:r>
              <a:rPr lang="sr-Cyrl-RS" sz="2400" dirty="0" smtClean="0">
                <a:latin typeface="Times New Roman" pitchFamily="18" charset="0"/>
                <a:cs typeface="Times New Roman" pitchFamily="18" charset="0"/>
              </a:rPr>
              <a:t>Иџтихад – право исламских правника да тумаче основне изворе  шеријата и да у случају да у њима не могу пронаћи решење за неко правно питање могу сами стварати норме и правна решења (кијас, истихсан, истислах, ер-реи)</a:t>
            </a:r>
          </a:p>
          <a:p>
            <a:pPr algn="just"/>
            <a:r>
              <a:rPr lang="sr-Cyrl-RS" sz="2400" dirty="0" smtClean="0">
                <a:latin typeface="Times New Roman" pitchFamily="18" charset="0"/>
                <a:cs typeface="Times New Roman" pitchFamily="18" charset="0"/>
              </a:rPr>
              <a:t>Од </a:t>
            </a:r>
            <a:r>
              <a:rPr lang="en-US" sz="2400" dirty="0" smtClean="0">
                <a:latin typeface="Times New Roman" pitchFamily="18" charset="0"/>
                <a:cs typeface="Times New Roman" pitchFamily="18" charset="0"/>
              </a:rPr>
              <a:t>X</a:t>
            </a:r>
            <a:r>
              <a:rPr lang="sr-Cyrl-RS" sz="2400" dirty="0" smtClean="0">
                <a:latin typeface="Times New Roman" pitchFamily="18" charset="0"/>
                <a:cs typeface="Times New Roman" pitchFamily="18" charset="0"/>
              </a:rPr>
              <a:t>ІІІ века се као извор сазнања шеријатског права користе и збирке фетви (одговори муфтија на питања кадија или приватних лица)</a:t>
            </a:r>
          </a:p>
          <a:p>
            <a:pPr algn="just"/>
            <a:r>
              <a:rPr lang="sr-Cyrl-RS" sz="2400" dirty="0" smtClean="0">
                <a:latin typeface="Times New Roman" pitchFamily="18" charset="0"/>
                <a:cs typeface="Times New Roman" pitchFamily="18" charset="0"/>
              </a:rPr>
              <a:t>Извори световног права: адет (обичајно право), урф (владарска управна пракса или провинцијски управни обичаји), кануни (правни прописи које су доносили султани)</a:t>
            </a:r>
          </a:p>
          <a:p>
            <a:pPr algn="just"/>
            <a:endParaRPr lang="en-US" sz="2400" dirty="0">
              <a:latin typeface="Times New Roman" pitchFamily="18" charset="0"/>
              <a:cs typeface="Times New Roman" pitchFamily="18" charset="0"/>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СТВАРНО ПРАВО У ШЕРИЈАТСКОМ ПРАВУ</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a:bodyPr>
          <a:lstStyle/>
          <a:p>
            <a:pPr algn="just"/>
            <a:r>
              <a:rPr lang="sr-Cyrl-RS" sz="2400" dirty="0" smtClean="0">
                <a:latin typeface="Times New Roman" pitchFamily="18" charset="0"/>
                <a:cs typeface="Times New Roman" pitchFamily="18" charset="0"/>
              </a:rPr>
              <a:t>Врховно право својине над свим стварима припада Алаху</a:t>
            </a:r>
          </a:p>
          <a:p>
            <a:pPr algn="just"/>
            <a:r>
              <a:rPr lang="sr-Cyrl-RS" sz="2400" dirty="0" smtClean="0">
                <a:latin typeface="Times New Roman" pitchFamily="18" charset="0"/>
                <a:cs typeface="Times New Roman" pitchFamily="18" charset="0"/>
              </a:rPr>
              <a:t>Постојали су различити видови својине на непокретностима: мулк, емирије, метруци, икта посед, вакуфска својина</a:t>
            </a:r>
          </a:p>
          <a:p>
            <a:pPr algn="just"/>
            <a:r>
              <a:rPr lang="sr-Cyrl-RS" sz="2400" dirty="0" smtClean="0">
                <a:latin typeface="Times New Roman" pitchFamily="18" charset="0"/>
                <a:cs typeface="Times New Roman" pitchFamily="18" charset="0"/>
              </a:rPr>
              <a:t>Извори стицања приватне својине: ратни плен, рад и халифово уступање</a:t>
            </a:r>
          </a:p>
          <a:p>
            <a:pPr algn="just"/>
            <a:r>
              <a:rPr lang="sr-Cyrl-RS" sz="2400" dirty="0" smtClean="0">
                <a:latin typeface="Times New Roman" pitchFamily="18" charset="0"/>
                <a:cs typeface="Times New Roman" pitchFamily="18" charset="0"/>
              </a:rPr>
              <a:t>Осим својине исламско право је познавало и државину (оправдана и неоправдана)</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ОБЛИГАЦИОНО ПРАВО У ШЕРИЈАТСКОМ ПРАВУ</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a:bodyPr>
          <a:lstStyle/>
          <a:p>
            <a:pPr algn="just"/>
            <a:r>
              <a:rPr lang="sr-Cyrl-RS" sz="2400" dirty="0" smtClean="0">
                <a:latin typeface="Times New Roman" pitchFamily="18" charset="0"/>
                <a:cs typeface="Times New Roman" pitchFamily="18" charset="0"/>
              </a:rPr>
              <a:t>Облигационо право је било веома развијено</a:t>
            </a:r>
          </a:p>
          <a:p>
            <a:pPr algn="just"/>
            <a:r>
              <a:rPr lang="sr-Cyrl-RS" sz="2400" dirty="0" smtClean="0">
                <a:latin typeface="Times New Roman" pitchFamily="18" charset="0"/>
                <a:cs typeface="Times New Roman" pitchFamily="18" charset="0"/>
              </a:rPr>
              <a:t>Облигације су се делиле на две групе: све врсте уговора и специфичних располагања и разна чињења из којих проистичу одговорност и накнада штете</a:t>
            </a:r>
          </a:p>
          <a:p>
            <a:pPr algn="just"/>
            <a:r>
              <a:rPr lang="sr-Cyrl-RS" sz="2400" dirty="0" smtClean="0">
                <a:latin typeface="Times New Roman" pitchFamily="18" charset="0"/>
                <a:cs typeface="Times New Roman" pitchFamily="18" charset="0"/>
              </a:rPr>
              <a:t>За закључење уговора била је довољна сагласност воља, тј. није се захтевала никаква посебна форма</a:t>
            </a:r>
          </a:p>
          <a:p>
            <a:pPr algn="just"/>
            <a:r>
              <a:rPr lang="sr-Cyrl-RS" sz="2400" dirty="0" smtClean="0">
                <a:latin typeface="Times New Roman" pitchFamily="18" charset="0"/>
                <a:cs typeface="Times New Roman" pitchFamily="18" charset="0"/>
              </a:rPr>
              <a:t>Шеријатско право је познавало уговоре о купопродаји, послузи, остави, јемству, зајму, залози, најму...</a:t>
            </a:r>
          </a:p>
          <a:p>
            <a:pPr algn="just"/>
            <a:r>
              <a:rPr lang="sr-Cyrl-RS" sz="2400" dirty="0" smtClean="0">
                <a:latin typeface="Times New Roman" pitchFamily="18" charset="0"/>
                <a:cs typeface="Times New Roman" pitchFamily="18" charset="0"/>
              </a:rPr>
              <a:t>Узимање камате је било забрањено, али је ова забрана изигравана на начин да је продавац (зајмопримац) продавао купцу (зајмодавцу) робу за новац, а касније ту исту робу од њега откупљивао за већи износ новца</a:t>
            </a:r>
          </a:p>
          <a:p>
            <a:pPr algn="just"/>
            <a:endParaRPr lang="en-US" sz="2400" dirty="0">
              <a:latin typeface="Times New Roman" pitchFamily="18" charset="0"/>
              <a:cs typeface="Times New Roman" pitchFamily="18" charset="0"/>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БРАЧНО И ПОРОДИЧНО ПРАВО У ШЕРИЈАТСКОМ ПРАВУ</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a:bodyPr>
          <a:lstStyle/>
          <a:p>
            <a:pPr algn="just"/>
            <a:r>
              <a:rPr lang="sr-Cyrl-RS" sz="2400" dirty="0" smtClean="0">
                <a:latin typeface="Times New Roman" pitchFamily="18" charset="0"/>
                <a:cs typeface="Times New Roman" pitchFamily="18" charset="0"/>
              </a:rPr>
              <a:t>Шеријат је дозвољавао мушкарцима ограничену полигамију</a:t>
            </a:r>
          </a:p>
          <a:p>
            <a:pPr algn="just"/>
            <a:r>
              <a:rPr lang="sr-Cyrl-RS" sz="2400" dirty="0" smtClean="0">
                <a:latin typeface="Times New Roman" pitchFamily="18" charset="0"/>
                <a:cs typeface="Times New Roman" pitchFamily="18" charset="0"/>
              </a:rPr>
              <a:t>Приликом закључења брака муж је плаћао венчани дар (мехр) који је у предисламско доба припадао младиној породици, а према шеријату је било предвиђено да припада жени. Тај венчани дар се могао дати или пре ступања у брак или је тада бивао само одређен, а жени се исплаћивао у целости тек у случају развода</a:t>
            </a:r>
          </a:p>
          <a:p>
            <a:pPr algn="just"/>
            <a:r>
              <a:rPr lang="sr-Cyrl-RS" sz="2400" dirty="0" smtClean="0">
                <a:latin typeface="Times New Roman" pitchFamily="18" charset="0"/>
                <a:cs typeface="Times New Roman" pitchFamily="18" charset="0"/>
              </a:rPr>
              <a:t>Муж није могао да користи имовину своје жене</a:t>
            </a:r>
          </a:p>
          <a:p>
            <a:pPr algn="just"/>
            <a:r>
              <a:rPr lang="sr-Cyrl-RS" sz="2400" dirty="0" smtClean="0">
                <a:latin typeface="Times New Roman" pitchFamily="18" charset="0"/>
                <a:cs typeface="Times New Roman" pitchFamily="18" charset="0"/>
              </a:rPr>
              <a:t>Привремени брак, брак са робињом</a:t>
            </a:r>
          </a:p>
          <a:p>
            <a:pPr algn="just"/>
            <a:r>
              <a:rPr lang="sr-Cyrl-RS" sz="2400" dirty="0" smtClean="0">
                <a:latin typeface="Times New Roman" pitchFamily="18" charset="0"/>
                <a:cs typeface="Times New Roman" pitchFamily="18" charset="0"/>
              </a:rPr>
              <a:t>Развод је био једноставан, а деца рођена у периоду до две године од развода сматрала су се брачном</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НАСЛЕДНО ПРАВО У ШЕРИЈАТСКОМ ПРАВУ</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92500" lnSpcReduction="20000"/>
          </a:bodyPr>
          <a:lstStyle/>
          <a:p>
            <a:pPr algn="just"/>
            <a:r>
              <a:rPr lang="sr-Cyrl-RS" sz="2400" dirty="0" smtClean="0">
                <a:latin typeface="Times New Roman" pitchFamily="18" charset="0"/>
                <a:cs typeface="Times New Roman" pitchFamily="18" charset="0"/>
              </a:rPr>
              <a:t>У предисламском периоду право да наслеђују имали су само мушкарци, док су жене након смрти својих мужева улазиле у њихову оставинску масу</a:t>
            </a:r>
          </a:p>
          <a:p>
            <a:pPr algn="just"/>
            <a:r>
              <a:rPr lang="sr-Cyrl-RS" sz="2400" dirty="0" smtClean="0">
                <a:latin typeface="Times New Roman" pitchFamily="18" charset="0"/>
                <a:cs typeface="Times New Roman" pitchFamily="18" charset="0"/>
              </a:rPr>
              <a:t>Према шеријату од заоставштине су најпре исплаћивани трошкови, потом дугови, а оно што преостане после тога је чинило оставинску масу</a:t>
            </a:r>
          </a:p>
          <a:p>
            <a:pPr algn="just"/>
            <a:r>
              <a:rPr lang="sr-Cyrl-RS" sz="2400" dirty="0" smtClean="0">
                <a:latin typeface="Times New Roman" pitchFamily="18" charset="0"/>
                <a:cs typeface="Times New Roman" pitchFamily="18" charset="0"/>
              </a:rPr>
              <a:t>Женским сродницима је признато ограничено наследно право (њихов наследни део је био два пута мањи од наследног дела који су добијали мушки наследници)</a:t>
            </a:r>
          </a:p>
          <a:p>
            <a:pPr algn="just"/>
            <a:r>
              <a:rPr lang="sr-Cyrl-RS" sz="2400" dirty="0" smtClean="0">
                <a:latin typeface="Times New Roman" pitchFamily="18" charset="0"/>
                <a:cs typeface="Times New Roman" pitchFamily="18" charset="0"/>
              </a:rPr>
              <a:t>Наследници су се делили на три категорије – привилеговани наследници (супружници), асаба наследници (налик агнатима у римском праву) и наследници по “танкој крви”</a:t>
            </a:r>
          </a:p>
          <a:p>
            <a:pPr algn="just"/>
            <a:r>
              <a:rPr lang="sr-Cyrl-RS" sz="2400" dirty="0" smtClean="0">
                <a:latin typeface="Times New Roman" pitchFamily="18" charset="0"/>
                <a:cs typeface="Times New Roman" pitchFamily="18" charset="0"/>
              </a:rPr>
              <a:t>Шеријатско право није познавало класични тестамент, али је оставилац имао право да располаже са 1/3 своје имовине, док је остатак морао бити подељен законским наследницима</a:t>
            </a:r>
            <a:endParaRPr lang="en-US" sz="2400" dirty="0">
              <a:latin typeface="Times New Roman" pitchFamily="18" charset="0"/>
              <a:cs typeface="Times New Roman" pitchFamily="18" charset="0"/>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КРИВИЧНО ПРАВО У ШЕРИЈАТСКОМ ПРАВУ</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lnSpcReduction="10000"/>
          </a:bodyPr>
          <a:lstStyle/>
          <a:p>
            <a:pPr algn="just"/>
            <a:r>
              <a:rPr lang="sr-Cyrl-RS" sz="2400" dirty="0" smtClean="0">
                <a:latin typeface="Times New Roman" pitchFamily="18" charset="0"/>
                <a:cs typeface="Times New Roman" pitchFamily="18" charset="0"/>
              </a:rPr>
              <a:t>Шеријатско право познаје три врсте кривичних дела: дела предвиђена Курʼаном (крађа, разбојништво, прељуба, лажна оптужба за прељубу, конзумирање алкохола), дела против личног интегритета и сви други преступи</a:t>
            </a:r>
          </a:p>
          <a:p>
            <a:pPr algn="just"/>
            <a:r>
              <a:rPr lang="sr-Cyrl-RS" sz="2400" dirty="0" smtClean="0">
                <a:latin typeface="Times New Roman" pitchFamily="18" charset="0"/>
                <a:cs typeface="Times New Roman" pitchFamily="18" charset="0"/>
              </a:rPr>
              <a:t>За кривична дела предвиђена Курʼаном није постојала могућност опроста или нагодбе и поступак се водио по службеној дужности</a:t>
            </a:r>
          </a:p>
          <a:p>
            <a:pPr algn="just"/>
            <a:r>
              <a:rPr lang="sr-Cyrl-RS" sz="2400" dirty="0" smtClean="0">
                <a:latin typeface="Times New Roman" pitchFamily="18" charset="0"/>
                <a:cs typeface="Times New Roman" pitchFamily="18" charset="0"/>
              </a:rPr>
              <a:t>За она дела која су нису била предвиђена Курʼаном (нпр. убиство) опрост и нагодба су били допуштени, а покретање поступка је била приватна ствар појединца</a:t>
            </a:r>
          </a:p>
          <a:p>
            <a:pPr algn="just"/>
            <a:r>
              <a:rPr lang="sr-Cyrl-RS" sz="2400" dirty="0" smtClean="0">
                <a:latin typeface="Times New Roman" pitchFamily="18" charset="0"/>
                <a:cs typeface="Times New Roman" pitchFamily="18" charset="0"/>
              </a:rPr>
              <a:t>Постојало је неколико врста казни: прекор, притвор, изгнанство, новчана и телесна казна</a:t>
            </a:r>
            <a:endParaRPr lang="en-US" sz="2400" dirty="0">
              <a:latin typeface="Times New Roman" pitchFamily="18" charset="0"/>
              <a:cs typeface="Times New Roman" pitchFamily="18" charset="0"/>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СУДСКИ ПОСТУПАК ПРЕМА ШЕРИЈАТСКОМ ПРАВУ</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lnSpcReduction="10000"/>
          </a:bodyPr>
          <a:lstStyle/>
          <a:p>
            <a:pPr algn="just"/>
            <a:r>
              <a:rPr lang="sr-Cyrl-RS" sz="2400" dirty="0" smtClean="0">
                <a:latin typeface="Times New Roman" pitchFamily="18" charset="0"/>
                <a:cs typeface="Times New Roman" pitchFamily="18" charset="0"/>
              </a:rPr>
              <a:t>Суђење је било у надлежности кадије</a:t>
            </a:r>
          </a:p>
          <a:p>
            <a:pPr algn="just"/>
            <a:r>
              <a:rPr lang="sr-Cyrl-RS" sz="2400" dirty="0" smtClean="0">
                <a:latin typeface="Times New Roman" pitchFamily="18" charset="0"/>
                <a:cs typeface="Times New Roman" pitchFamily="18" charset="0"/>
              </a:rPr>
              <a:t>Увек је судио појединац, али је судија имао свог саветника (муфтија)</a:t>
            </a:r>
          </a:p>
          <a:p>
            <a:pPr algn="just"/>
            <a:r>
              <a:rPr lang="sr-Cyrl-RS" sz="2400" dirty="0" smtClean="0">
                <a:latin typeface="Times New Roman" pitchFamily="18" charset="0"/>
                <a:cs typeface="Times New Roman" pitchFamily="18" charset="0"/>
              </a:rPr>
              <a:t>Терет доказивања је био на тужиоцу, а усмени докази су имали предност над писменим</a:t>
            </a:r>
          </a:p>
          <a:p>
            <a:pPr algn="just"/>
            <a:r>
              <a:rPr lang="sr-Cyrl-RS" sz="2400" dirty="0" smtClean="0">
                <a:latin typeface="Times New Roman" pitchFamily="18" charset="0"/>
                <a:cs typeface="Times New Roman" pitchFamily="18" charset="0"/>
              </a:rPr>
              <a:t>“Позвани сведоци” – то су били поштени муслимани чија је улога била да памте усмена сведочења и заклетве странака, те да чувају писмене доказе. Дакле, они нису били прави сведоци, него су помагали кадији</a:t>
            </a:r>
          </a:p>
          <a:p>
            <a:pPr algn="just"/>
            <a:r>
              <a:rPr lang="sr-Cyrl-RS" sz="2400" dirty="0" smtClean="0">
                <a:latin typeface="Times New Roman" pitchFamily="18" charset="0"/>
                <a:cs typeface="Times New Roman" pitchFamily="18" charset="0"/>
              </a:rPr>
              <a:t>Пресуда кадије је </a:t>
            </a:r>
            <a:r>
              <a:rPr lang="sr-Cyrl-RS" sz="2400" smtClean="0">
                <a:latin typeface="Times New Roman" pitchFamily="18" charset="0"/>
                <a:cs typeface="Times New Roman" pitchFamily="18" charset="0"/>
              </a:rPr>
              <a:t>била коначна, али је крајем владавине династије Омајада основан Врховни управни суд који се бавио разматрањем злоупотреба власти од стране свих функционера, па самим тим и кадија</a:t>
            </a:r>
            <a:endParaRPr lang="en-US" sz="2400" dirty="0">
              <a:latin typeface="Times New Roman" pitchFamily="18" charset="0"/>
              <a:cs typeface="Times New Roman" pitchFamily="18" charset="0"/>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algn="ctr"/>
            <a:r>
              <a:rPr lang="sr-Cyrl-RS" dirty="0" smtClean="0">
                <a:effectLst/>
                <a:latin typeface="Times New Roman" pitchFamily="18" charset="0"/>
                <a:cs typeface="Times New Roman" pitchFamily="18" charset="0"/>
              </a:rPr>
              <a:t>ГЕРМАНСКО ПРАВО</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85000" lnSpcReduction="10000"/>
          </a:bodyPr>
          <a:lstStyle/>
          <a:p>
            <a:pPr algn="just"/>
            <a:r>
              <a:rPr lang="sr-Cyrl-RS" sz="2400" dirty="0" smtClean="0">
                <a:latin typeface="Times New Roman" pitchFamily="18" charset="0"/>
                <a:cs typeface="Times New Roman" pitchFamily="18" charset="0"/>
              </a:rPr>
              <a:t>Германско право или германска права?</a:t>
            </a:r>
          </a:p>
          <a:p>
            <a:pPr algn="just"/>
            <a:r>
              <a:rPr lang="sr-Cyrl-RS" sz="2400" dirty="0" smtClean="0">
                <a:latin typeface="Times New Roman" pitchFamily="18" charset="0"/>
                <a:cs typeface="Times New Roman" pitchFamily="18" charset="0"/>
              </a:rPr>
              <a:t>Заједничке установе и разлике међу правима (нарочито у праву Лонгобарда и Бавараца)</a:t>
            </a:r>
          </a:p>
          <a:p>
            <a:pPr algn="just"/>
            <a:r>
              <a:rPr lang="sr-Cyrl-RS" sz="2400" dirty="0" smtClean="0">
                <a:latin typeface="Times New Roman" pitchFamily="18" charset="0"/>
                <a:cs typeface="Times New Roman" pitchFamily="18" charset="0"/>
              </a:rPr>
              <a:t>Најважнија особина германског права јесте персонални принцип примене права</a:t>
            </a:r>
          </a:p>
          <a:p>
            <a:pPr algn="just"/>
            <a:r>
              <a:rPr lang="en-US" sz="2400" dirty="0" smtClean="0">
                <a:latin typeface="Times New Roman" pitchFamily="18" charset="0"/>
                <a:cs typeface="Times New Roman" pitchFamily="18" charset="0"/>
              </a:rPr>
              <a:t>L</a:t>
            </a:r>
            <a:r>
              <a:rPr lang="sr-Latn-RS" sz="2400" dirty="0" smtClean="0">
                <a:latin typeface="Times New Roman" pitchFamily="18" charset="0"/>
                <a:cs typeface="Times New Roman" pitchFamily="18" charset="0"/>
              </a:rPr>
              <a:t>eges Romana barbarorum</a:t>
            </a:r>
            <a:r>
              <a:rPr lang="sr-Cyrl-RS" sz="2400" dirty="0" smtClean="0">
                <a:latin typeface="Times New Roman" pitchFamily="18" charset="0"/>
                <a:cs typeface="Times New Roman" pitchFamily="18" charset="0"/>
              </a:rPr>
              <a:t> – варварски зборници римског права, тј. зборници римског вулгаризованог права</a:t>
            </a:r>
            <a:r>
              <a:rPr lang="sr-Latn-RS" sz="2400" dirty="0" smtClean="0">
                <a:latin typeface="Times New Roman" pitchFamily="18" charset="0"/>
                <a:cs typeface="Times New Roman" pitchFamily="18" charset="0"/>
              </a:rPr>
              <a:t> </a:t>
            </a:r>
            <a:r>
              <a:rPr lang="sr-Cyrl-RS" sz="2400" dirty="0" smtClean="0">
                <a:latin typeface="Times New Roman" pitchFamily="18" charset="0"/>
                <a:cs typeface="Times New Roman" pitchFamily="18" charset="0"/>
              </a:rPr>
              <a:t>који су примењивани на галоримско становништво (</a:t>
            </a:r>
            <a:r>
              <a:rPr lang="sr-Latn-RS" sz="2400" dirty="0" smtClean="0">
                <a:latin typeface="Times New Roman" pitchFamily="18" charset="0"/>
                <a:cs typeface="Times New Roman" pitchFamily="18" charset="0"/>
              </a:rPr>
              <a:t>Edictum Theodorici, Lex Romana Wisigothorum, Lex Romana Burgundiorum)</a:t>
            </a:r>
          </a:p>
          <a:p>
            <a:pPr algn="just"/>
            <a:r>
              <a:rPr lang="en-US" sz="2400" dirty="0" smtClean="0">
                <a:latin typeface="Times New Roman" pitchFamily="18" charset="0"/>
                <a:cs typeface="Times New Roman" pitchFamily="18" charset="0"/>
              </a:rPr>
              <a:t>L</a:t>
            </a:r>
            <a:r>
              <a:rPr lang="sr-Latn-RS" sz="2400" dirty="0" smtClean="0">
                <a:latin typeface="Times New Roman" pitchFamily="18" charset="0"/>
                <a:cs typeface="Times New Roman" pitchFamily="18" charset="0"/>
              </a:rPr>
              <a:t>eges barbarorum – </a:t>
            </a:r>
            <a:r>
              <a:rPr lang="sr-Cyrl-RS" sz="2400" dirty="0" smtClean="0">
                <a:latin typeface="Times New Roman" pitchFamily="18" charset="0"/>
                <a:cs typeface="Times New Roman" pitchFamily="18" charset="0"/>
              </a:rPr>
              <a:t>зборници обичајног права појединих франачких племена (</a:t>
            </a:r>
            <a:r>
              <a:rPr lang="sr-Latn-RS" sz="2400" dirty="0" smtClean="0">
                <a:latin typeface="Times New Roman" pitchFamily="18" charset="0"/>
                <a:cs typeface="Times New Roman" pitchFamily="18" charset="0"/>
              </a:rPr>
              <a:t>Lex Salica, Lex Ripuaria...)</a:t>
            </a:r>
          </a:p>
          <a:p>
            <a:pPr algn="just"/>
            <a:r>
              <a:rPr lang="sr-Cyrl-RS" sz="2400" dirty="0" smtClean="0">
                <a:latin typeface="Times New Roman" pitchFamily="18" charset="0"/>
                <a:cs typeface="Times New Roman" pitchFamily="18" charset="0"/>
              </a:rPr>
              <a:t>Поред партикуларног обичајног права развијало се и опште право (важило је за све становнике и на целој државној територији)</a:t>
            </a:r>
          </a:p>
          <a:p>
            <a:pPr algn="just"/>
            <a:r>
              <a:rPr lang="sr-Cyrl-RS" sz="2400" dirty="0" smtClean="0">
                <a:latin typeface="Times New Roman" pitchFamily="18" charset="0"/>
                <a:cs typeface="Times New Roman" pitchFamily="18" charset="0"/>
              </a:rPr>
              <a:t>Значајан извор права биле су и јавне (краљеве исправе – </a:t>
            </a:r>
            <a:r>
              <a:rPr lang="sr-Latn-RS" sz="2400" dirty="0" smtClean="0">
                <a:latin typeface="Times New Roman" pitchFamily="18" charset="0"/>
                <a:cs typeface="Times New Roman" pitchFamily="18" charset="0"/>
              </a:rPr>
              <a:t>placita, diplomata, indiculi)</a:t>
            </a:r>
            <a:r>
              <a:rPr lang="sr-Cyrl-RS" sz="2400" dirty="0" smtClean="0">
                <a:latin typeface="Times New Roman" pitchFamily="18" charset="0"/>
                <a:cs typeface="Times New Roman" pitchFamily="18" charset="0"/>
              </a:rPr>
              <a:t> и приватне</a:t>
            </a:r>
            <a:r>
              <a:rPr lang="sr-Latn-RS" sz="2400" dirty="0" smtClean="0">
                <a:latin typeface="Times New Roman" pitchFamily="18" charset="0"/>
                <a:cs typeface="Times New Roman" pitchFamily="18" charset="0"/>
              </a:rPr>
              <a:t> (cartae, notitiae)</a:t>
            </a:r>
            <a:r>
              <a:rPr lang="sr-Cyrl-RS" sz="2400" dirty="0" smtClean="0">
                <a:latin typeface="Times New Roman" pitchFamily="18" charset="0"/>
                <a:cs typeface="Times New Roman" pitchFamily="18" charset="0"/>
              </a:rPr>
              <a:t> исправе</a:t>
            </a:r>
            <a:endParaRPr lang="en-US" sz="24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algn="ctr"/>
            <a:r>
              <a:rPr lang="sr-Cyrl-RS" dirty="0" smtClean="0">
                <a:effectLst/>
                <a:latin typeface="Times New Roman" pitchFamily="18" charset="0"/>
                <a:cs typeface="Times New Roman" pitchFamily="18" charset="0"/>
              </a:rPr>
              <a:t>ХЕТИТСКИ ЗАКОНИК</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a:bodyPr>
          <a:lstStyle/>
          <a:p>
            <a:pPr algn="just"/>
            <a:r>
              <a:rPr lang="sr-Cyrl-RS" sz="2400" dirty="0" smtClean="0">
                <a:latin typeface="Times New Roman" pitchFamily="18" charset="0"/>
                <a:cs typeface="Times New Roman" pitchFamily="18" charset="0"/>
              </a:rPr>
              <a:t>Законик је био исписан на две глинена плочице од којих је свака имала по 100 чланова</a:t>
            </a:r>
          </a:p>
          <a:p>
            <a:pPr algn="just"/>
            <a:r>
              <a:rPr lang="sr-Cyrl-RS" sz="2400" dirty="0" smtClean="0">
                <a:latin typeface="Times New Roman" pitchFamily="18" charset="0"/>
                <a:cs typeface="Times New Roman" pitchFamily="18" charset="0"/>
              </a:rPr>
              <a:t>Ниједна таблица није сачувана у целости, већ се прописи реконструишу из сачуваних фрагмената са скоро идентичним текстом</a:t>
            </a:r>
          </a:p>
          <a:p>
            <a:pPr algn="just"/>
            <a:r>
              <a:rPr lang="sr-Cyrl-RS" sz="2400" dirty="0" smtClean="0">
                <a:latin typeface="Times New Roman" pitchFamily="18" charset="0"/>
                <a:cs typeface="Times New Roman" pitchFamily="18" charset="0"/>
              </a:rPr>
              <a:t>Законик се примењивао до </a:t>
            </a:r>
            <a:r>
              <a:rPr lang="en-US" sz="2400" dirty="0" smtClean="0">
                <a:latin typeface="Times New Roman" pitchFamily="18" charset="0"/>
                <a:cs typeface="Times New Roman" pitchFamily="18" charset="0"/>
              </a:rPr>
              <a:t>X</a:t>
            </a:r>
            <a:r>
              <a:rPr lang="sr-Cyrl-RS" sz="2400" dirty="0" smtClean="0">
                <a:latin typeface="Times New Roman" pitchFamily="18" charset="0"/>
                <a:cs typeface="Times New Roman" pitchFamily="18" charset="0"/>
              </a:rPr>
              <a:t>ІІІ века п.н.е</a:t>
            </a:r>
          </a:p>
          <a:p>
            <a:pPr algn="just"/>
            <a:r>
              <a:rPr lang="sr-Cyrl-RS" sz="2400" dirty="0" smtClean="0">
                <a:latin typeface="Times New Roman" pitchFamily="18" charset="0"/>
                <a:cs typeface="Times New Roman" pitchFamily="18" charset="0"/>
              </a:rPr>
              <a:t>Санкције су блаже него у Хамурабијевом законику (нема талиона, доминирају имовинске казне, смртна казна је ретка)</a:t>
            </a:r>
          </a:p>
          <a:p>
            <a:pPr algn="just"/>
            <a:r>
              <a:rPr lang="sr-Cyrl-RS" sz="2400" dirty="0" smtClean="0">
                <a:latin typeface="Times New Roman" pitchFamily="18" charset="0"/>
                <a:cs typeface="Times New Roman" pitchFamily="18" charset="0"/>
              </a:rPr>
              <a:t>По степену правног развоја налази се на нижој лествици од Хамурабијевог законика (неразвијена правна терминологија)</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САЛИЈСКИ И РИПУАРСКИ ЗАКОНИК</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lnSpcReduction="10000"/>
          </a:bodyPr>
          <a:lstStyle/>
          <a:p>
            <a:pPr algn="just"/>
            <a:r>
              <a:rPr lang="sr-Cyrl-RS" sz="2400" dirty="0" smtClean="0">
                <a:latin typeface="Times New Roman" pitchFamily="18" charset="0"/>
                <a:cs typeface="Times New Roman" pitchFamily="18" charset="0"/>
              </a:rPr>
              <a:t>Салијски закон представља зборник обичаја салијских франака који је донео Хлодовик крајем </a:t>
            </a:r>
            <a:r>
              <a:rPr lang="en-US" sz="2400" dirty="0" smtClean="0">
                <a:latin typeface="Times New Roman" pitchFamily="18" charset="0"/>
                <a:cs typeface="Times New Roman" pitchFamily="18" charset="0"/>
              </a:rPr>
              <a:t>V</a:t>
            </a:r>
            <a:r>
              <a:rPr lang="sr-Cyrl-RS" sz="2400" dirty="0" smtClean="0">
                <a:latin typeface="Times New Roman" pitchFamily="18" charset="0"/>
                <a:cs typeface="Times New Roman" pitchFamily="18" charset="0"/>
              </a:rPr>
              <a:t> или почетком </a:t>
            </a:r>
            <a:r>
              <a:rPr lang="en-US" sz="2400" dirty="0" smtClean="0">
                <a:latin typeface="Times New Roman" pitchFamily="18" charset="0"/>
                <a:cs typeface="Times New Roman" pitchFamily="18" charset="0"/>
              </a:rPr>
              <a:t>V</a:t>
            </a:r>
            <a:r>
              <a:rPr lang="sr-Cyrl-RS" sz="2400" dirty="0" smtClean="0">
                <a:latin typeface="Times New Roman" pitchFamily="18" charset="0"/>
                <a:cs typeface="Times New Roman" pitchFamily="18" charset="0"/>
              </a:rPr>
              <a:t>І века</a:t>
            </a:r>
          </a:p>
          <a:p>
            <a:pPr algn="just"/>
            <a:r>
              <a:rPr lang="sr-Cyrl-RS" sz="2400" dirty="0" smtClean="0">
                <a:latin typeface="Times New Roman" pitchFamily="18" charset="0"/>
                <a:cs typeface="Times New Roman" pitchFamily="18" charset="0"/>
              </a:rPr>
              <a:t>Сачуван је велики број његових преписа (број одредаба у преписима варира и креће се од 65 до 100)</a:t>
            </a:r>
          </a:p>
          <a:p>
            <a:pPr algn="just"/>
            <a:r>
              <a:rPr lang="sr-Cyrl-RS" sz="2400" dirty="0" smtClean="0">
                <a:latin typeface="Times New Roman" pitchFamily="18" charset="0"/>
                <a:cs typeface="Times New Roman" pitchFamily="18" charset="0"/>
              </a:rPr>
              <a:t>Написан је на латинском језику, али је утицај римског права незнатан</a:t>
            </a:r>
          </a:p>
          <a:p>
            <a:pPr algn="just"/>
            <a:r>
              <a:rPr lang="sr-Cyrl-RS" sz="2400" dirty="0" smtClean="0">
                <a:latin typeface="Times New Roman" pitchFamily="18" charset="0"/>
                <a:cs typeface="Times New Roman" pitchFamily="18" charset="0"/>
              </a:rPr>
              <a:t>Особине: казуистичност, велика заступљеност новчане казне, низак степен правног развоја </a:t>
            </a:r>
          </a:p>
          <a:p>
            <a:pPr algn="just"/>
            <a:r>
              <a:rPr lang="sr-Cyrl-RS" sz="2400" dirty="0" smtClean="0">
                <a:latin typeface="Times New Roman" pitchFamily="18" charset="0"/>
                <a:cs typeface="Times New Roman" pitchFamily="18" charset="0"/>
              </a:rPr>
              <a:t>Рипуарски закон садржи старо обичајно рипуарско право, као и елементе краљевског права, не зна се поуздано када је настао, развијенији је од Салијског закона, већи је утицај римског и црквеног права</a:t>
            </a:r>
            <a:endParaRPr lang="en-US" sz="2400" dirty="0">
              <a:latin typeface="Times New Roman" pitchFamily="18" charset="0"/>
              <a:cs typeface="Times New Roman" pitchFamily="18" charset="0"/>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СТВАРНО ПРАВО У ГЕРМАНСКИМ ДРЖАВАМА</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lnSpcReduction="10000"/>
          </a:bodyPr>
          <a:lstStyle/>
          <a:p>
            <a:pPr algn="just"/>
            <a:r>
              <a:rPr lang="sr-Cyrl-RS" sz="2400" dirty="0" smtClean="0">
                <a:latin typeface="Times New Roman" pitchFamily="18" charset="0"/>
                <a:cs typeface="Times New Roman" pitchFamily="18" charset="0"/>
              </a:rPr>
              <a:t>На покретним стварима је постојала приватна својина</a:t>
            </a:r>
          </a:p>
          <a:p>
            <a:pPr algn="just"/>
            <a:r>
              <a:rPr lang="sr-Cyrl-RS" sz="2400" dirty="0" smtClean="0">
                <a:latin typeface="Times New Roman" pitchFamily="18" charset="0"/>
                <a:cs typeface="Times New Roman" pitchFamily="18" charset="0"/>
              </a:rPr>
              <a:t>На земљи се дуго времена задржала колективна својина (нпр. право сеоских општина на општинској земљи)</a:t>
            </a:r>
          </a:p>
          <a:p>
            <a:pPr algn="just"/>
            <a:r>
              <a:rPr lang="sr-Cyrl-RS" sz="2400" dirty="0" smtClean="0">
                <a:latin typeface="Times New Roman" pitchFamily="18" charset="0"/>
                <a:cs typeface="Times New Roman" pitchFamily="18" charset="0"/>
              </a:rPr>
              <a:t>Подељеност својинских овлаштења на земљи – нарочито видљиво код бенефицијума и </a:t>
            </a:r>
            <a:r>
              <a:rPr lang="sr-Latn-RS" sz="2400" dirty="0" smtClean="0">
                <a:latin typeface="Times New Roman" pitchFamily="18" charset="0"/>
                <a:cs typeface="Times New Roman" pitchFamily="18" charset="0"/>
              </a:rPr>
              <a:t>commendatum-a</a:t>
            </a:r>
            <a:r>
              <a:rPr lang="sr-Cyrl-RS" sz="2400" dirty="0" smtClean="0">
                <a:latin typeface="Times New Roman" pitchFamily="18" charset="0"/>
                <a:cs typeface="Times New Roman" pitchFamily="18" charset="0"/>
              </a:rPr>
              <a:t> (појединци су од сениора уз различите обавезе добијали земљиште на кориштење, али нису могли њиме располагати)</a:t>
            </a:r>
          </a:p>
          <a:p>
            <a:pPr algn="just"/>
            <a:r>
              <a:rPr lang="sr-Cyrl-RS" sz="2400" dirty="0" smtClean="0">
                <a:latin typeface="Times New Roman" pitchFamily="18" charset="0"/>
                <a:cs typeface="Times New Roman" pitchFamily="18" charset="0"/>
              </a:rPr>
              <a:t>Најближи појму неподељене и потпуне приватне својине био је а</a:t>
            </a:r>
            <a:r>
              <a:rPr lang="sr-Latn-RS" sz="2400" dirty="0" smtClean="0">
                <a:latin typeface="Times New Roman" pitchFamily="18" charset="0"/>
                <a:cs typeface="Times New Roman" pitchFamily="18" charset="0"/>
              </a:rPr>
              <a:t>llodium – </a:t>
            </a:r>
            <a:r>
              <a:rPr lang="sr-Cyrl-RS" sz="2400" dirty="0" smtClean="0">
                <a:latin typeface="Times New Roman" pitchFamily="18" charset="0"/>
                <a:cs typeface="Times New Roman" pitchFamily="18" charset="0"/>
              </a:rPr>
              <a:t>власник је њиме могао слободно располагати како </a:t>
            </a:r>
            <a:r>
              <a:rPr lang="sr-Latn-RS" sz="2400" dirty="0" smtClean="0">
                <a:latin typeface="Times New Roman" pitchFamily="18" charset="0"/>
                <a:cs typeface="Times New Roman" pitchFamily="18" charset="0"/>
              </a:rPr>
              <a:t>inter vivos, </a:t>
            </a:r>
            <a:r>
              <a:rPr lang="sr-Cyrl-RS" sz="2400" dirty="0" smtClean="0">
                <a:latin typeface="Times New Roman" pitchFamily="18" charset="0"/>
                <a:cs typeface="Times New Roman" pitchFamily="18" charset="0"/>
              </a:rPr>
              <a:t>тако и</a:t>
            </a:r>
            <a:r>
              <a:rPr lang="sr-Latn-RS" sz="2400" dirty="0" smtClean="0">
                <a:latin typeface="Times New Roman" pitchFamily="18" charset="0"/>
                <a:cs typeface="Times New Roman" pitchFamily="18" charset="0"/>
              </a:rPr>
              <a:t> mortis causa</a:t>
            </a:r>
            <a:r>
              <a:rPr lang="sr-Cyrl-RS" sz="2400" dirty="0" smtClean="0">
                <a:latin typeface="Times New Roman" pitchFamily="18" charset="0"/>
                <a:cs typeface="Times New Roman" pitchFamily="18" charset="0"/>
              </a:rPr>
              <a:t>, али је постојало право прече куповине у корист чланова породице</a:t>
            </a:r>
            <a:endParaRPr lang="en-US" sz="2400" dirty="0">
              <a:latin typeface="Times New Roman" pitchFamily="18" charset="0"/>
              <a:cs typeface="Times New Roman" pitchFamily="18" charset="0"/>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sr-Cyrl-RS" dirty="0" smtClean="0">
                <a:effectLst/>
                <a:latin typeface="Times New Roman" pitchFamily="18" charset="0"/>
                <a:cs typeface="Times New Roman" pitchFamily="18" charset="0"/>
              </a:rPr>
              <a:t>ОБЛИГАЦИОНО ПРАВО У ГЕРМАНСКИМ ДРЖАВАМА</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sr-Cyrl-RS" sz="2400" dirty="0" smtClean="0">
                <a:latin typeface="Times New Roman" pitchFamily="18" charset="0"/>
                <a:cs typeface="Times New Roman" pitchFamily="18" charset="0"/>
              </a:rPr>
              <a:t>Облигационо право није било развијено</a:t>
            </a:r>
          </a:p>
          <a:p>
            <a:pPr algn="just"/>
            <a:r>
              <a:rPr lang="sr-Cyrl-RS" sz="2400" dirty="0" smtClean="0">
                <a:latin typeface="Times New Roman" pitchFamily="18" charset="0"/>
                <a:cs typeface="Times New Roman" pitchFamily="18" charset="0"/>
              </a:rPr>
              <a:t>Најчешће се користио једна специфичан формални уговор (“чврста вера”) путем кога су се постизали ефекти различитих уговора (трампа, купопродаја, зајам, поклон)</a:t>
            </a:r>
          </a:p>
          <a:p>
            <a:pPr algn="just"/>
            <a:r>
              <a:rPr lang="sr-Cyrl-RS" sz="2400" dirty="0" smtClean="0">
                <a:latin typeface="Times New Roman" pitchFamily="18" charset="0"/>
                <a:cs typeface="Times New Roman" pitchFamily="18" charset="0"/>
              </a:rPr>
              <a:t>Он се закључивао пред сведоцима тако што су странке преносећи својину на предмету изговарале одређене свечане речи уз одговарајућу симболику (предавање гранчице или грумена земље и сл.)</a:t>
            </a:r>
            <a:endParaRPr lang="en-US" sz="2400" dirty="0">
              <a:latin typeface="Times New Roman" pitchFamily="18" charset="0"/>
              <a:cs typeface="Times New Roman" pitchFamily="18" charset="0"/>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БРАЧНО И ПОРОДИЧНО ПРАВО У ГЕРМАНСКИМ ДРЖАВАМА</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a:bodyPr>
          <a:lstStyle/>
          <a:p>
            <a:pPr algn="just"/>
            <a:r>
              <a:rPr lang="sr-Cyrl-RS" sz="2400" dirty="0" smtClean="0">
                <a:latin typeface="Times New Roman" pitchFamily="18" charset="0"/>
                <a:cs typeface="Times New Roman" pitchFamily="18" charset="0"/>
              </a:rPr>
              <a:t>Брак се закључивао уговором између оца девојке и будућег мужа кроз неколико аката (симболична куповина невесте, преношење мундиума са оца на младожењу, давање мираза, предаја младе)</a:t>
            </a:r>
          </a:p>
          <a:p>
            <a:pPr algn="just"/>
            <a:r>
              <a:rPr lang="sr-Cyrl-RS" sz="2400" dirty="0" smtClean="0">
                <a:latin typeface="Times New Roman" pitchFamily="18" charset="0"/>
                <a:cs typeface="Times New Roman" pitchFamily="18" charset="0"/>
              </a:rPr>
              <a:t>“Јутарњи поклон”</a:t>
            </a:r>
          </a:p>
          <a:p>
            <a:pPr algn="just"/>
            <a:r>
              <a:rPr lang="sr-Cyrl-RS" sz="2400" dirty="0" smtClean="0">
                <a:latin typeface="Times New Roman" pitchFamily="18" charset="0"/>
                <a:cs typeface="Times New Roman" pitchFamily="18" charset="0"/>
              </a:rPr>
              <a:t>Заједничка брачна тековина</a:t>
            </a:r>
          </a:p>
          <a:p>
            <a:pPr algn="just"/>
            <a:r>
              <a:rPr lang="sr-Cyrl-RS" sz="2400" dirty="0" smtClean="0">
                <a:latin typeface="Times New Roman" pitchFamily="18" charset="0"/>
                <a:cs typeface="Times New Roman" pitchFamily="18" charset="0"/>
              </a:rPr>
              <a:t>Правна заштита жена</a:t>
            </a:r>
            <a:endParaRPr lang="en-US" sz="2400" dirty="0">
              <a:latin typeface="Times New Roman" pitchFamily="18" charset="0"/>
              <a:cs typeface="Times New Roman" pitchFamily="18" charset="0"/>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НАСЛЕДНО ПРАВО У ГЕРМАНСКИМ ДРЖАВАМА</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92500" lnSpcReduction="20000"/>
          </a:bodyPr>
          <a:lstStyle/>
          <a:p>
            <a:pPr algn="just"/>
            <a:r>
              <a:rPr lang="sr-Cyrl-RS" sz="2400" dirty="0" smtClean="0">
                <a:latin typeface="Times New Roman" pitchFamily="18" charset="0"/>
                <a:cs typeface="Times New Roman" pitchFamily="18" charset="0"/>
              </a:rPr>
              <a:t>Према Салијском законику редослед законских наследника је био следећи: деца, мајка, браћа и сестре, тетка, следећи најближи сродник (отац и стриц се подразумевају)</a:t>
            </a:r>
          </a:p>
          <a:p>
            <a:pPr algn="just"/>
            <a:r>
              <a:rPr lang="sr-Cyrl-RS" sz="2400" dirty="0" smtClean="0">
                <a:latin typeface="Times New Roman" pitchFamily="18" charset="0"/>
                <a:cs typeface="Times New Roman" pitchFamily="18" charset="0"/>
              </a:rPr>
              <a:t>Овакав наследни ред се примењивао када је реч о покретним стварима. Непокретности су наслеђивали само мушки сродници</a:t>
            </a:r>
          </a:p>
          <a:p>
            <a:pPr algn="just"/>
            <a:r>
              <a:rPr lang="sr-Cyrl-RS" sz="2400" dirty="0" smtClean="0">
                <a:latin typeface="Times New Roman" pitchFamily="18" charset="0"/>
                <a:cs typeface="Times New Roman" pitchFamily="18" charset="0"/>
              </a:rPr>
              <a:t>У другим германским правима и жене су могле да наследе непокретности, али тек уколико нема мушких сродника истог степена сродства</a:t>
            </a:r>
          </a:p>
          <a:p>
            <a:pPr algn="just"/>
            <a:r>
              <a:rPr lang="en-US" sz="2400" dirty="0" smtClean="0">
                <a:latin typeface="Times New Roman" pitchFamily="18" charset="0"/>
                <a:cs typeface="Times New Roman" pitchFamily="18" charset="0"/>
              </a:rPr>
              <a:t>A</a:t>
            </a:r>
            <a:r>
              <a:rPr lang="sr-Latn-RS" sz="2400" dirty="0" smtClean="0">
                <a:latin typeface="Times New Roman" pitchFamily="18" charset="0"/>
                <a:cs typeface="Times New Roman" pitchFamily="18" charset="0"/>
              </a:rPr>
              <a:t>ffatomia – </a:t>
            </a:r>
            <a:r>
              <a:rPr lang="sr-Cyrl-RS" sz="2400" dirty="0" smtClean="0">
                <a:latin typeface="Times New Roman" pitchFamily="18" charset="0"/>
                <a:cs typeface="Times New Roman" pitchFamily="18" charset="0"/>
              </a:rPr>
              <a:t>симболичан и формалан уговор у коме једно лице за живота преноси на друго лице (са којим није у сродству) целу или део своје имовине, а то лице ће у року од годину дана пренети на исти начин имовину оним лицима која су одређена за наследнике</a:t>
            </a:r>
          </a:p>
          <a:p>
            <a:pPr algn="just"/>
            <a:r>
              <a:rPr lang="sr-Cyrl-RS" sz="2400" dirty="0" smtClean="0">
                <a:latin typeface="Times New Roman" pitchFamily="18" charset="0"/>
                <a:cs typeface="Times New Roman" pitchFamily="18" charset="0"/>
              </a:rPr>
              <a:t>У германским државама се користила и адопција ради наслеђивања</a:t>
            </a:r>
            <a:endParaRPr lang="en-US" sz="2400" dirty="0">
              <a:latin typeface="Times New Roman" pitchFamily="18" charset="0"/>
              <a:cs typeface="Times New Roman" pitchFamily="18" charset="0"/>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КРИВИЧНО ПРАВО У ГЕРМАНСКИМ ДРЖАВАМА</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a:bodyPr>
          <a:lstStyle/>
          <a:p>
            <a:pPr algn="just"/>
            <a:r>
              <a:rPr lang="sr-Cyrl-RS" sz="2400" dirty="0" smtClean="0">
                <a:latin typeface="Times New Roman" pitchFamily="18" charset="0"/>
                <a:cs typeface="Times New Roman" pitchFamily="18" charset="0"/>
              </a:rPr>
              <a:t>Особине – у области кажњавања доминира систем композиције (под утицајем хришћанства смртна казна је ретка), правна неједнакост, низак ступањ правног развоја (иако се у правима неких племена нпр. Лонгобарда водило рачуна и о субјективном односу према кривичном делу, ипак преовлађује принцип објективне одговорности)</a:t>
            </a:r>
          </a:p>
          <a:p>
            <a:pPr algn="just"/>
            <a:r>
              <a:rPr lang="sr-Cyrl-RS" sz="2400" dirty="0" smtClean="0">
                <a:latin typeface="Times New Roman" pitchFamily="18" charset="0"/>
                <a:cs typeface="Times New Roman" pitchFamily="18" charset="0"/>
              </a:rPr>
              <a:t>Санкције – искључење из заједнице или прогонство, затвор, телесне казне, смртна казна, новчане казне</a:t>
            </a:r>
          </a:p>
          <a:p>
            <a:pPr algn="just"/>
            <a:endParaRPr lang="en-US" sz="2400" dirty="0">
              <a:latin typeface="Times New Roman" pitchFamily="18" charset="0"/>
              <a:cs typeface="Times New Roman" pitchFamily="18" charset="0"/>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СУДСКИ ПОСТУПАК У ГЕРМАНСКИМ ДРЖАВАМА</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85000" lnSpcReduction="10000"/>
          </a:bodyPr>
          <a:lstStyle/>
          <a:p>
            <a:pPr algn="just"/>
            <a:r>
              <a:rPr lang="sr-Cyrl-RS" sz="2400" dirty="0" smtClean="0">
                <a:latin typeface="Times New Roman" pitchFamily="18" charset="0"/>
                <a:cs typeface="Times New Roman" pitchFamily="18" charset="0"/>
              </a:rPr>
              <a:t>Судски поступак је дуго времена носио обележја племенских суђења (суђење у центенама којим је председавао тунгин, присуство свих одраслих мушкараца из центене, предлегање пресуде од стране седморице људи тзв. рахинбурга које је именовао тунгин и који се добор разумеју у обичаје, изјашњавање присутних о предлозима рахинбурга)</a:t>
            </a:r>
          </a:p>
          <a:p>
            <a:pPr algn="just"/>
            <a:r>
              <a:rPr lang="sr-Cyrl-RS" sz="2400" dirty="0" smtClean="0">
                <a:latin typeface="Times New Roman" pitchFamily="18" charset="0"/>
                <a:cs typeface="Times New Roman" pitchFamily="18" charset="0"/>
              </a:rPr>
              <a:t>Ситније спорове решавали су велепоседници на односу својих имунитетних права</a:t>
            </a:r>
          </a:p>
          <a:p>
            <a:pPr algn="just"/>
            <a:r>
              <a:rPr lang="sr-Cyrl-RS" sz="2400" dirty="0" smtClean="0">
                <a:latin typeface="Times New Roman" pitchFamily="18" charset="0"/>
                <a:cs typeface="Times New Roman" pitchFamily="18" charset="0"/>
              </a:rPr>
              <a:t>За нејзначајније предмете био је надлежан краљевски суд (судио је само припадницима виших друштвених слојева, није имао стално место заседања, чинили су га краљ и седам најугледнијих дворјана)</a:t>
            </a:r>
          </a:p>
          <a:p>
            <a:pPr algn="just"/>
            <a:r>
              <a:rPr lang="sr-Cyrl-RS" sz="2400" dirty="0" smtClean="0">
                <a:latin typeface="Times New Roman" pitchFamily="18" charset="0"/>
                <a:cs typeface="Times New Roman" pitchFamily="18" charset="0"/>
              </a:rPr>
              <a:t>Од Карла Великог приликом суђења се правила разлика између важнијих спорова (</a:t>
            </a:r>
            <a:r>
              <a:rPr lang="sr-Latn-RS" sz="2400" dirty="0" smtClean="0">
                <a:latin typeface="Times New Roman" pitchFamily="18" charset="0"/>
                <a:cs typeface="Times New Roman" pitchFamily="18" charset="0"/>
              </a:rPr>
              <a:t>causae maiores) </a:t>
            </a:r>
            <a:r>
              <a:rPr lang="sr-Cyrl-RS" sz="2400" dirty="0" smtClean="0">
                <a:latin typeface="Times New Roman" pitchFamily="18" charset="0"/>
                <a:cs typeface="Times New Roman" pitchFamily="18" charset="0"/>
              </a:rPr>
              <a:t>које су судили грофови и седам скабина уз присуство свих слободни становници, и спорова мањег значаја </a:t>
            </a:r>
            <a:r>
              <a:rPr lang="sr-Latn-RS" sz="2400" dirty="0" smtClean="0">
                <a:latin typeface="Times New Roman" pitchFamily="18" charset="0"/>
                <a:cs typeface="Times New Roman" pitchFamily="18" charset="0"/>
              </a:rPr>
              <a:t>(causae minores)</a:t>
            </a:r>
            <a:r>
              <a:rPr lang="sr-Cyrl-RS" sz="2400" dirty="0" smtClean="0">
                <a:latin typeface="Times New Roman" pitchFamily="18" charset="0"/>
                <a:cs typeface="Times New Roman" pitchFamily="18" charset="0"/>
              </a:rPr>
              <a:t> где су судили викари и седам скабина, али без присуства грађана</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algn="ctr"/>
            <a:r>
              <a:rPr lang="sr-Cyrl-RS" dirty="0" smtClean="0">
                <a:effectLst/>
                <a:latin typeface="Times New Roman" pitchFamily="18" charset="0"/>
                <a:cs typeface="Times New Roman" pitchFamily="18" charset="0"/>
              </a:rPr>
              <a:t>ДОКАЗНА СРЕДСТВА</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lnSpcReduction="10000"/>
          </a:bodyPr>
          <a:lstStyle/>
          <a:p>
            <a:pPr algn="just"/>
            <a:r>
              <a:rPr lang="sr-Cyrl-RS" sz="2400" dirty="0" smtClean="0">
                <a:latin typeface="Times New Roman" pitchFamily="18" charset="0"/>
                <a:cs typeface="Times New Roman" pitchFamily="18" charset="0"/>
              </a:rPr>
              <a:t>Терет доказивања је на туженом</a:t>
            </a:r>
          </a:p>
          <a:p>
            <a:pPr algn="just"/>
            <a:r>
              <a:rPr lang="sr-Cyrl-RS" sz="2400" dirty="0" smtClean="0">
                <a:latin typeface="Times New Roman" pitchFamily="18" charset="0"/>
                <a:cs typeface="Times New Roman" pitchFamily="18" charset="0"/>
              </a:rPr>
              <a:t>Користила су се рационална (признање, сведоци, исправа) и ирационална (заклетва, божији суд) доказна средства</a:t>
            </a:r>
          </a:p>
          <a:p>
            <a:pPr algn="just"/>
            <a:r>
              <a:rPr lang="sr-Cyrl-RS" sz="2400" dirty="0" smtClean="0">
                <a:latin typeface="Times New Roman" pitchFamily="18" charset="0"/>
                <a:cs typeface="Times New Roman" pitchFamily="18" charset="0"/>
              </a:rPr>
              <a:t>Заклетва је по правилу била пургаторна (оправдавајућа) и путем ње је оптужени негирао наводе оптужбе</a:t>
            </a:r>
          </a:p>
          <a:p>
            <a:pPr algn="just"/>
            <a:r>
              <a:rPr lang="sr-Cyrl-RS" sz="2400" dirty="0" smtClean="0">
                <a:latin typeface="Times New Roman" pitchFamily="18" charset="0"/>
                <a:cs typeface="Times New Roman" pitchFamily="18" charset="0"/>
              </a:rPr>
              <a:t>Заклетва странке је “ојачавана” заклетвама саклетвеника чији број се кретао од 2 до више десетина (најчешће 12)</a:t>
            </a:r>
          </a:p>
          <a:p>
            <a:pPr algn="just"/>
            <a:r>
              <a:rPr lang="sr-Cyrl-RS" sz="2400" dirty="0" smtClean="0">
                <a:latin typeface="Times New Roman" pitchFamily="18" charset="0"/>
                <a:cs typeface="Times New Roman" pitchFamily="18" charset="0"/>
              </a:rPr>
              <a:t>Вишестепеност судства није постојала, али је странка незадовољна пресудом често позивала на двобој супротну странку. Из тог обичаја у каролиншком периоду се створила могућност </a:t>
            </a:r>
            <a:r>
              <a:rPr lang="sr-Cyrl-RS" sz="2400" smtClean="0">
                <a:latin typeface="Times New Roman" pitchFamily="18" charset="0"/>
                <a:cs typeface="Times New Roman" pitchFamily="18" charset="0"/>
              </a:rPr>
              <a:t>да незадовољна странка </a:t>
            </a:r>
            <a:r>
              <a:rPr lang="sr-Cyrl-RS" sz="2400" dirty="0" smtClean="0">
                <a:latin typeface="Times New Roman" pitchFamily="18" charset="0"/>
                <a:cs typeface="Times New Roman" pitchFamily="18" charset="0"/>
              </a:rPr>
              <a:t>позове рахинбурга пред краљевски суд</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algn="ctr"/>
            <a:r>
              <a:rPr lang="sr-Latn-RS" dirty="0" smtClean="0">
                <a:effectLst/>
                <a:latin typeface="Times New Roman" pitchFamily="18" charset="0"/>
                <a:cs typeface="Times New Roman" pitchFamily="18" charset="0"/>
              </a:rPr>
              <a:t>MAGNA CARTA LIBERTATUM</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92500" lnSpcReduction="10000"/>
          </a:bodyPr>
          <a:lstStyle/>
          <a:p>
            <a:pPr algn="just"/>
            <a:r>
              <a:rPr lang="sr-Cyrl-RS" sz="2400" dirty="0" smtClean="0">
                <a:latin typeface="Times New Roman" pitchFamily="18" charset="0"/>
                <a:cs typeface="Times New Roman" pitchFamily="18" charset="0"/>
              </a:rPr>
              <a:t>Велика повеља слобода је настала 15. јуна 1215. године, написана је латинским језиком и представља први уставни акт</a:t>
            </a:r>
          </a:p>
          <a:p>
            <a:pPr algn="just"/>
            <a:r>
              <a:rPr lang="sr-Cyrl-RS" sz="2400" dirty="0" smtClean="0">
                <a:latin typeface="Times New Roman" pitchFamily="18" charset="0"/>
                <a:cs typeface="Times New Roman" pitchFamily="18" charset="0"/>
              </a:rPr>
              <a:t>У тренутку доношења преписана је у 40 примерака (како би сваки округ у Енглеској имао свој примерак), али су до данас сачувана само 4 оригинална примерка</a:t>
            </a:r>
          </a:p>
          <a:p>
            <a:pPr algn="just"/>
            <a:r>
              <a:rPr lang="sr-Cyrl-RS" sz="2400" dirty="0" smtClean="0">
                <a:latin typeface="Times New Roman" pitchFamily="18" charset="0"/>
                <a:cs typeface="Times New Roman" pitchFamily="18" charset="0"/>
              </a:rPr>
              <a:t>Садржински се ослања на повељу коју је издао Хенри І 1100. године</a:t>
            </a:r>
          </a:p>
          <a:p>
            <a:pPr algn="just"/>
            <a:r>
              <a:rPr lang="sr-Cyrl-RS" sz="2400" dirty="0" smtClean="0">
                <a:latin typeface="Times New Roman" pitchFamily="18" charset="0"/>
                <a:cs typeface="Times New Roman" pitchFamily="18" charset="0"/>
              </a:rPr>
              <a:t>Повељом се краљ обавезао да од феудалаца неће тражити већа плаћања од оних која су уобичајена, да неће хапсити феудалце без одлуке суда, гарантовано је право својине, права и повластице енглеске цркве...</a:t>
            </a:r>
          </a:p>
          <a:p>
            <a:pPr algn="just"/>
            <a:r>
              <a:rPr lang="sr-Cyrl-RS" sz="2400" dirty="0" smtClean="0">
                <a:latin typeface="Times New Roman" pitchFamily="18" charset="0"/>
                <a:cs typeface="Times New Roman" pitchFamily="18" charset="0"/>
              </a:rPr>
              <a:t>Повељом су регулисана и питања организације власти, судског поступка, својинских односа, наследног </a:t>
            </a:r>
            <a:r>
              <a:rPr lang="sr-Cyrl-RS" sz="2400" smtClean="0">
                <a:latin typeface="Times New Roman" pitchFamily="18" charset="0"/>
                <a:cs typeface="Times New Roman" pitchFamily="18" charset="0"/>
              </a:rPr>
              <a:t>права...</a:t>
            </a:r>
            <a:endParaRPr lang="sr-Cyrl-R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algn="ctr"/>
            <a:r>
              <a:rPr lang="sr-Latn-RS" dirty="0" smtClean="0">
                <a:effectLst/>
                <a:latin typeface="Times New Roman" pitchFamily="18" charset="0"/>
                <a:cs typeface="Times New Roman" pitchFamily="18" charset="0"/>
              </a:rPr>
              <a:t>HABEAS CORPUS ACT</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85000" lnSpcReduction="20000"/>
          </a:bodyPr>
          <a:lstStyle/>
          <a:p>
            <a:pPr algn="just"/>
            <a:r>
              <a:rPr lang="sr-Cyrl-RS" sz="2400" dirty="0" smtClean="0">
                <a:latin typeface="Times New Roman" pitchFamily="18" charset="0"/>
                <a:cs typeface="Times New Roman" pitchFamily="18" charset="0"/>
              </a:rPr>
              <a:t>Заштита грађана од самовоље државних органа кроз гаранцију неповредивости личне слободе</a:t>
            </a:r>
          </a:p>
          <a:p>
            <a:pPr algn="just"/>
            <a:r>
              <a:rPr lang="sr-Cyrl-RS" sz="2400" dirty="0" smtClean="0">
                <a:latin typeface="Times New Roman" pitchFamily="18" charset="0"/>
                <a:cs typeface="Times New Roman" pitchFamily="18" charset="0"/>
              </a:rPr>
              <a:t>Развој овог правног средства је започео у </a:t>
            </a:r>
            <a:r>
              <a:rPr lang="en-US" sz="2400" dirty="0" smtClean="0">
                <a:latin typeface="Times New Roman" pitchFamily="18" charset="0"/>
                <a:cs typeface="Times New Roman" pitchFamily="18" charset="0"/>
              </a:rPr>
              <a:t>X</a:t>
            </a:r>
            <a:r>
              <a:rPr lang="sr-Cyrl-RS" sz="2400" dirty="0" smtClean="0">
                <a:latin typeface="Times New Roman" pitchFamily="18" charset="0"/>
                <a:cs typeface="Times New Roman" pitchFamily="18" charset="0"/>
              </a:rPr>
              <a:t>ІІІ веку, а окончан је 26. маја 1679. године доношењем закона под називом </a:t>
            </a:r>
            <a:r>
              <a:rPr lang="sr-Latn-RS" sz="2400" dirty="0" smtClean="0">
                <a:latin typeface="Times New Roman" pitchFamily="18" charset="0"/>
                <a:cs typeface="Times New Roman" pitchFamily="18" charset="0"/>
              </a:rPr>
              <a:t>Habeas Corpus Act</a:t>
            </a:r>
            <a:endParaRPr lang="sr-Cyrl-RS" sz="2400" dirty="0" smtClean="0">
              <a:latin typeface="Times New Roman" pitchFamily="18" charset="0"/>
              <a:cs typeface="Times New Roman" pitchFamily="18" charset="0"/>
            </a:endParaRPr>
          </a:p>
          <a:p>
            <a:pPr algn="just"/>
            <a:r>
              <a:rPr lang="sr-Cyrl-RS" sz="2400" dirty="0" smtClean="0">
                <a:latin typeface="Times New Roman" pitchFamily="18" charset="0"/>
                <a:cs typeface="Times New Roman" pitchFamily="18" charset="0"/>
              </a:rPr>
              <a:t>Према овом закону хапшење се могло извршити само на основу судског налога, а уколико је извршено без налога морала су се поштовати одређена процесна правила</a:t>
            </a:r>
          </a:p>
          <a:p>
            <a:pPr algn="just"/>
            <a:r>
              <a:rPr lang="sr-Cyrl-RS" sz="2400" dirty="0" smtClean="0">
                <a:latin typeface="Times New Roman" pitchFamily="18" charset="0"/>
                <a:cs typeface="Times New Roman" pitchFamily="18" charset="0"/>
              </a:rPr>
              <a:t>За њихово непоштовање биле су предвиђене високе новчане казне</a:t>
            </a:r>
          </a:p>
          <a:p>
            <a:pPr algn="just"/>
            <a:r>
              <a:rPr lang="sr-Cyrl-RS" sz="2400" dirty="0" smtClean="0">
                <a:latin typeface="Times New Roman" pitchFamily="18" charset="0"/>
                <a:cs typeface="Times New Roman" pitchFamily="18" charset="0"/>
              </a:rPr>
              <a:t>Нико није могао бити поново ухапшен за исто дело за које је већ једном ослобођен, поступак се није могао покренуту уколико је протекло 2 године од извршења дела, ухапшени се није могао премештати из једног затвора </a:t>
            </a:r>
            <a:r>
              <a:rPr lang="sr-Cyrl-RS" sz="2400" smtClean="0">
                <a:latin typeface="Times New Roman" pitchFamily="18" charset="0"/>
                <a:cs typeface="Times New Roman" pitchFamily="18" charset="0"/>
              </a:rPr>
              <a:t>у други...</a:t>
            </a:r>
            <a:endParaRPr lang="sr-Cyrl-RS" sz="2400" dirty="0" smtClean="0">
              <a:latin typeface="Times New Roman" pitchFamily="18" charset="0"/>
              <a:cs typeface="Times New Roman" pitchFamily="18" charset="0"/>
            </a:endParaRPr>
          </a:p>
          <a:p>
            <a:pPr algn="just"/>
            <a:r>
              <a:rPr lang="sr-Cyrl-RS" sz="2400" dirty="0" smtClean="0">
                <a:latin typeface="Times New Roman" pitchFamily="18" charset="0"/>
                <a:cs typeface="Times New Roman" pitchFamily="18" charset="0"/>
              </a:rPr>
              <a:t>Парламент је могао овај закон у одређеним ситуацијама ставити ван снаге</a:t>
            </a:r>
          </a:p>
          <a:p>
            <a:pPr algn="just"/>
            <a:r>
              <a:rPr lang="sr-Cyrl-RS" sz="2400" dirty="0" smtClean="0">
                <a:latin typeface="Times New Roman" pitchFamily="18" charset="0"/>
                <a:cs typeface="Times New Roman" pitchFamily="18" charset="0"/>
              </a:rPr>
              <a:t>Закон је у свом развоју доживео неколико важних допуна, а уграђен је и у правни систем САД</a:t>
            </a:r>
          </a:p>
          <a:p>
            <a:pPr algn="just">
              <a:buNone/>
            </a:pPr>
            <a:endParaRPr lang="en-US" sz="24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algn="ctr"/>
            <a:r>
              <a:rPr lang="sr-Cyrl-RS" dirty="0" smtClean="0">
                <a:effectLst/>
                <a:latin typeface="Times New Roman" pitchFamily="18" charset="0"/>
                <a:cs typeface="Times New Roman" pitchFamily="18" charset="0"/>
              </a:rPr>
              <a:t>АСИРСКИ ЗАКОНИК</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a:bodyPr>
          <a:lstStyle/>
          <a:p>
            <a:pPr algn="just"/>
            <a:r>
              <a:rPr lang="sr-Cyrl-RS" sz="2400" dirty="0" smtClean="0">
                <a:latin typeface="Times New Roman" pitchFamily="18" charset="0"/>
                <a:cs typeface="Times New Roman" pitchFamily="18" charset="0"/>
              </a:rPr>
              <a:t>Настао је у северној Месопотамији, град Асура</a:t>
            </a:r>
          </a:p>
          <a:p>
            <a:pPr algn="just"/>
            <a:r>
              <a:rPr lang="sr-Cyrl-RS" sz="2400" dirty="0" smtClean="0">
                <a:latin typeface="Times New Roman" pitchFamily="18" charset="0"/>
                <a:cs typeface="Times New Roman" pitchFamily="18" charset="0"/>
              </a:rPr>
              <a:t>Писан је акадским језиком</a:t>
            </a:r>
          </a:p>
          <a:p>
            <a:pPr algn="just"/>
            <a:r>
              <a:rPr lang="sr-Cyrl-RS" sz="2400" dirty="0" smtClean="0">
                <a:latin typeface="Times New Roman" pitchFamily="18" charset="0"/>
                <a:cs typeface="Times New Roman" pitchFamily="18" charset="0"/>
              </a:rPr>
              <a:t>Делимично је сачуван</a:t>
            </a:r>
          </a:p>
          <a:p>
            <a:pPr algn="just"/>
            <a:r>
              <a:rPr lang="sr-Cyrl-RS" sz="2400" dirty="0" smtClean="0">
                <a:latin typeface="Times New Roman" pitchFamily="18" charset="0"/>
                <a:cs typeface="Times New Roman" pitchFamily="18" charset="0"/>
              </a:rPr>
              <a:t>Неразвијенији је од Хамурабијевог и Хетитског закона иако је настао после њих</a:t>
            </a:r>
          </a:p>
          <a:p>
            <a:pPr algn="just"/>
            <a:r>
              <a:rPr lang="sr-Cyrl-RS" sz="2400" dirty="0" smtClean="0">
                <a:latin typeface="Times New Roman" pitchFamily="18" charset="0"/>
                <a:cs typeface="Times New Roman" pitchFamily="18" charset="0"/>
              </a:rPr>
              <a:t>Међу санкцијама доминира талион</a:t>
            </a:r>
            <a:endParaRPr lang="en-US" sz="2400" dirty="0">
              <a:latin typeface="Times New Roman" pitchFamily="18" charset="0"/>
              <a:cs typeface="Times New Roman" pitchFamily="18" charset="0"/>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algn="ctr"/>
            <a:r>
              <a:rPr lang="sr-Latn-RS" dirty="0" smtClean="0">
                <a:effectLst/>
                <a:latin typeface="Times New Roman" pitchFamily="18" charset="0"/>
                <a:cs typeface="Times New Roman" pitchFamily="18" charset="0"/>
              </a:rPr>
              <a:t>COMMON LAW</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85000" lnSpcReduction="20000"/>
          </a:bodyPr>
          <a:lstStyle/>
          <a:p>
            <a:pPr algn="just"/>
            <a:r>
              <a:rPr lang="sr-Cyrl-RS" sz="2400" dirty="0" smtClean="0">
                <a:latin typeface="Times New Roman" pitchFamily="18" charset="0"/>
                <a:cs typeface="Times New Roman" pitchFamily="18" charset="0"/>
              </a:rPr>
              <a:t>Правни систем општег права Енглеске који је настао кроз делатност краљевих судова тј. судских одлука – прецедената (преседана) на територији целе државе</a:t>
            </a:r>
          </a:p>
          <a:p>
            <a:pPr algn="just"/>
            <a:r>
              <a:rPr lang="sr-Cyrl-RS" sz="2400" dirty="0" smtClean="0">
                <a:latin typeface="Times New Roman" pitchFamily="18" charset="0"/>
                <a:cs typeface="Times New Roman" pitchFamily="18" charset="0"/>
              </a:rPr>
              <a:t>Представља један од основних извора енглеског права</a:t>
            </a:r>
          </a:p>
          <a:p>
            <a:pPr algn="just"/>
            <a:r>
              <a:rPr lang="sr-Cyrl-RS" sz="2400" dirty="0" smtClean="0">
                <a:latin typeface="Times New Roman" pitchFamily="18" charset="0"/>
                <a:cs typeface="Times New Roman" pitchFamily="18" charset="0"/>
              </a:rPr>
              <a:t>Ово право је настајало тако што су се странке које су биле незадовољне локалним пресудама или обичајима обраћале краљу да он пресуди спор према “праву земље”, које је подразумевало не само обичајно право, него и краљеве налоге и већ донете пресуде</a:t>
            </a:r>
          </a:p>
          <a:p>
            <a:pPr algn="just"/>
            <a:r>
              <a:rPr lang="sr-Cyrl-RS" sz="2400" dirty="0" smtClean="0">
                <a:latin typeface="Times New Roman" pitchFamily="18" charset="0"/>
                <a:cs typeface="Times New Roman" pitchFamily="18" charset="0"/>
              </a:rPr>
              <a:t>Да би краљев судија започео такав спор морао је добити од краља писмени налог (</a:t>
            </a:r>
            <a:r>
              <a:rPr lang="sr-Latn-RS" sz="2400" dirty="0" smtClean="0">
                <a:latin typeface="Times New Roman" pitchFamily="18" charset="0"/>
                <a:cs typeface="Times New Roman" pitchFamily="18" charset="0"/>
              </a:rPr>
              <a:t>writ)</a:t>
            </a:r>
            <a:r>
              <a:rPr lang="sr-Cyrl-RS" sz="2400" dirty="0" smtClean="0">
                <a:latin typeface="Times New Roman" pitchFamily="18" charset="0"/>
                <a:cs typeface="Times New Roman" pitchFamily="18" charset="0"/>
              </a:rPr>
              <a:t>. Пресуда у једном случају је постајала прецедент, тј. обавезна правна норма према којој се убудуће морало поступати. Тако су судије не само примењивале право, него га и стварале (формирањем нових преседана)</a:t>
            </a:r>
          </a:p>
          <a:p>
            <a:pPr algn="just"/>
            <a:r>
              <a:rPr lang="sr-Cyrl-RS" sz="2400" dirty="0" smtClean="0">
                <a:latin typeface="Times New Roman" pitchFamily="18" charset="0"/>
                <a:cs typeface="Times New Roman" pitchFamily="18" charset="0"/>
              </a:rPr>
              <a:t>С обзиром на значај овог извора данас се под појмом </a:t>
            </a:r>
            <a:r>
              <a:rPr lang="sr-Latn-RS" sz="2400" dirty="0" smtClean="0">
                <a:latin typeface="Times New Roman" pitchFamily="18" charset="0"/>
                <a:cs typeface="Times New Roman" pitchFamily="18" charset="0"/>
              </a:rPr>
              <a:t>Common Law</a:t>
            </a:r>
            <a:r>
              <a:rPr lang="sr-Cyrl-RS" sz="2400" dirty="0" smtClean="0">
                <a:latin typeface="Times New Roman" pitchFamily="18" charset="0"/>
                <a:cs typeface="Times New Roman" pitchFamily="18" charset="0"/>
              </a:rPr>
              <a:t> у упоредном праву подразумева целокупан правни систем Енглеске и већег дела Велике Британије, али и других земаља чије се право развијало под његовим утицајем (САД, Канада, Аустралија...)</a:t>
            </a:r>
            <a:endParaRPr lang="en-US" sz="2400" dirty="0">
              <a:latin typeface="Times New Roman" pitchFamily="18" charset="0"/>
              <a:cs typeface="Times New Roman" pitchFamily="18" charset="0"/>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algn="ctr"/>
            <a:r>
              <a:rPr lang="sr-Latn-RS" dirty="0" smtClean="0">
                <a:effectLst/>
                <a:latin typeface="Times New Roman" pitchFamily="18" charset="0"/>
                <a:cs typeface="Times New Roman" pitchFamily="18" charset="0"/>
              </a:rPr>
              <a:t>STATUTE LAW</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92500" lnSpcReduction="10000"/>
          </a:bodyPr>
          <a:lstStyle/>
          <a:p>
            <a:pPr algn="just"/>
            <a:r>
              <a:rPr lang="sr-Cyrl-RS" sz="2400" dirty="0" smtClean="0">
                <a:latin typeface="Times New Roman" pitchFamily="18" charset="0"/>
                <a:cs typeface="Times New Roman" pitchFamily="18" charset="0"/>
              </a:rPr>
              <a:t>Закони које су доносили краљеви (од времена Виљема Освајача) и парламент</a:t>
            </a:r>
          </a:p>
          <a:p>
            <a:pPr algn="just"/>
            <a:r>
              <a:rPr lang="sr-Cyrl-RS" sz="2400" dirty="0" smtClean="0">
                <a:latin typeface="Times New Roman" pitchFamily="18" charset="0"/>
                <a:cs typeface="Times New Roman" pitchFamily="18" charset="0"/>
              </a:rPr>
              <a:t>Њихово доношење је учестало након што се проредило доношење нових </a:t>
            </a:r>
            <a:r>
              <a:rPr lang="sr-Latn-RS" sz="2400" dirty="0" smtClean="0">
                <a:latin typeface="Times New Roman" pitchFamily="18" charset="0"/>
                <a:cs typeface="Times New Roman" pitchFamily="18" charset="0"/>
              </a:rPr>
              <a:t>writ-</a:t>
            </a:r>
            <a:r>
              <a:rPr lang="sr-Cyrl-RS" sz="2400" dirty="0" smtClean="0">
                <a:latin typeface="Times New Roman" pitchFamily="18" charset="0"/>
                <a:cs typeface="Times New Roman" pitchFamily="18" charset="0"/>
              </a:rPr>
              <a:t>ова</a:t>
            </a:r>
          </a:p>
          <a:p>
            <a:pPr algn="just"/>
            <a:r>
              <a:rPr lang="sr-Cyrl-RS" sz="2400" dirty="0" smtClean="0">
                <a:latin typeface="Times New Roman" pitchFamily="18" charset="0"/>
                <a:cs typeface="Times New Roman" pitchFamily="18" charset="0"/>
              </a:rPr>
              <a:t>Ти закони су се углавном тицали организације државе и феудалних веза, односа цркве и државе, појединих кривичних дела...</a:t>
            </a:r>
          </a:p>
          <a:p>
            <a:pPr algn="just"/>
            <a:r>
              <a:rPr lang="sr-Cyrl-RS" sz="2400" dirty="0" smtClean="0">
                <a:latin typeface="Times New Roman" pitchFamily="18" charset="0"/>
                <a:cs typeface="Times New Roman" pitchFamily="18" charset="0"/>
              </a:rPr>
              <a:t>Мертонски статут 1236. године, Трговачки статут 1283. године, Винчестерски статут 1285. године...</a:t>
            </a:r>
          </a:p>
          <a:p>
            <a:pPr algn="just"/>
            <a:r>
              <a:rPr lang="sr-Cyrl-RS" sz="2400" dirty="0" smtClean="0">
                <a:latin typeface="Times New Roman" pitchFamily="18" charset="0"/>
                <a:cs typeface="Times New Roman" pitchFamily="18" charset="0"/>
              </a:rPr>
              <a:t>Од </a:t>
            </a:r>
            <a:r>
              <a:rPr lang="en-US" sz="2400" dirty="0" smtClean="0">
                <a:latin typeface="Times New Roman" pitchFamily="18" charset="0"/>
                <a:cs typeface="Times New Roman" pitchFamily="18" charset="0"/>
              </a:rPr>
              <a:t>XV</a:t>
            </a:r>
            <a:r>
              <a:rPr lang="sr-Cyrl-RS" sz="2400" dirty="0" smtClean="0">
                <a:latin typeface="Times New Roman" pitchFamily="18" charset="0"/>
                <a:cs typeface="Times New Roman" pitchFamily="18" charset="0"/>
              </a:rPr>
              <a:t> века закони које доноси парламент носе називе </a:t>
            </a:r>
            <a:r>
              <a:rPr lang="sr-Latn-RS" sz="2400" dirty="0" smtClean="0">
                <a:latin typeface="Times New Roman" pitchFamily="18" charset="0"/>
                <a:cs typeface="Times New Roman" pitchFamily="18" charset="0"/>
              </a:rPr>
              <a:t>Act </a:t>
            </a:r>
            <a:r>
              <a:rPr lang="sr-Cyrl-RS" sz="2400" dirty="0" smtClean="0">
                <a:latin typeface="Times New Roman" pitchFamily="18" charset="0"/>
                <a:cs typeface="Times New Roman" pitchFamily="18" charset="0"/>
              </a:rPr>
              <a:t>или </a:t>
            </a:r>
            <a:r>
              <a:rPr lang="sr-Latn-RS" sz="2400" dirty="0" smtClean="0">
                <a:latin typeface="Times New Roman" pitchFamily="18" charset="0"/>
                <a:cs typeface="Times New Roman" pitchFamily="18" charset="0"/>
              </a:rPr>
              <a:t>Bill</a:t>
            </a:r>
            <a:endParaRPr lang="sr-Cyrl-RS" sz="2400" dirty="0" smtClean="0">
              <a:latin typeface="Times New Roman" pitchFamily="18" charset="0"/>
              <a:cs typeface="Times New Roman" pitchFamily="18" charset="0"/>
            </a:endParaRPr>
          </a:p>
          <a:p>
            <a:pPr algn="just"/>
            <a:r>
              <a:rPr lang="sr-Cyrl-RS" sz="2400" dirty="0" smtClean="0">
                <a:latin typeface="Times New Roman" pitchFamily="18" charset="0"/>
                <a:cs typeface="Times New Roman" pitchFamily="18" charset="0"/>
              </a:rPr>
              <a:t>Иако је у почетку </a:t>
            </a:r>
            <a:r>
              <a:rPr lang="sr-Latn-RS" sz="2400" dirty="0" smtClean="0">
                <a:latin typeface="Times New Roman" pitchFamily="18" charset="0"/>
                <a:cs typeface="Times New Roman" pitchFamily="18" charset="0"/>
              </a:rPr>
              <a:t>Statut Law </a:t>
            </a:r>
            <a:r>
              <a:rPr lang="sr-Cyrl-RS" sz="2400" dirty="0" smtClean="0">
                <a:latin typeface="Times New Roman" pitchFamily="18" charset="0"/>
                <a:cs typeface="Times New Roman" pitchFamily="18" charset="0"/>
              </a:rPr>
              <a:t>представљао само допуну </a:t>
            </a:r>
            <a:r>
              <a:rPr lang="sr-Latn-RS" sz="2400" dirty="0" smtClean="0">
                <a:latin typeface="Times New Roman" pitchFamily="18" charset="0"/>
                <a:cs typeface="Times New Roman" pitchFamily="18" charset="0"/>
              </a:rPr>
              <a:t>Common Law</a:t>
            </a:r>
            <a:r>
              <a:rPr lang="sr-Cyrl-RS" sz="2400" dirty="0" smtClean="0">
                <a:latin typeface="Times New Roman" pitchFamily="18" charset="0"/>
                <a:cs typeface="Times New Roman" pitchFamily="18" charset="0"/>
              </a:rPr>
              <a:t>, од </a:t>
            </a:r>
            <a:r>
              <a:rPr lang="sr-Latn-RS" sz="2400" dirty="0" smtClean="0">
                <a:latin typeface="Times New Roman" pitchFamily="18" charset="0"/>
                <a:cs typeface="Times New Roman" pitchFamily="18" charset="0"/>
              </a:rPr>
              <a:t>X</a:t>
            </a:r>
            <a:r>
              <a:rPr lang="sr-Cyrl-RS" sz="2400" dirty="0" smtClean="0">
                <a:latin typeface="Times New Roman" pitchFamily="18" charset="0"/>
                <a:cs typeface="Times New Roman" pitchFamily="18" charset="0"/>
              </a:rPr>
              <a:t>І</a:t>
            </a:r>
            <a:r>
              <a:rPr lang="en-US" sz="2400" dirty="0" smtClean="0">
                <a:latin typeface="Times New Roman" pitchFamily="18" charset="0"/>
                <a:cs typeface="Times New Roman" pitchFamily="18" charset="0"/>
              </a:rPr>
              <a:t>X</a:t>
            </a:r>
            <a:r>
              <a:rPr lang="sr-Cyrl-RS" sz="2400" dirty="0" smtClean="0">
                <a:latin typeface="Times New Roman" pitchFamily="18" charset="0"/>
                <a:cs typeface="Times New Roman" pitchFamily="18" charset="0"/>
              </a:rPr>
              <a:t> века закони постају најважнији извор енглеског права</a:t>
            </a:r>
            <a:endParaRPr lang="en-US" sz="2400" dirty="0">
              <a:latin typeface="Times New Roman" pitchFamily="18" charset="0"/>
              <a:cs typeface="Times New Roman" pitchFamily="18" charset="0"/>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algn="ctr"/>
            <a:r>
              <a:rPr lang="sr-Latn-RS" dirty="0" smtClean="0">
                <a:effectLst/>
                <a:latin typeface="Times New Roman" pitchFamily="18" charset="0"/>
                <a:cs typeface="Times New Roman" pitchFamily="18" charset="0"/>
              </a:rPr>
              <a:t>EQUITY LAW</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92500"/>
          </a:bodyPr>
          <a:lstStyle/>
          <a:p>
            <a:pPr algn="just"/>
            <a:r>
              <a:rPr lang="sr-Cyrl-RS" sz="2400" dirty="0" smtClean="0">
                <a:latin typeface="Times New Roman" pitchFamily="18" charset="0"/>
                <a:cs typeface="Times New Roman" pitchFamily="18" charset="0"/>
              </a:rPr>
              <a:t>Систем правичности (једнакости)</a:t>
            </a:r>
          </a:p>
          <a:p>
            <a:pPr algn="just"/>
            <a:r>
              <a:rPr lang="sr-Cyrl-RS" sz="2400" dirty="0" smtClean="0">
                <a:latin typeface="Times New Roman" pitchFamily="18" charset="0"/>
                <a:cs typeface="Times New Roman" pitchFamily="18" charset="0"/>
              </a:rPr>
              <a:t>У случајевима када се решење за спорни однос није могло пронаћи у </a:t>
            </a:r>
            <a:r>
              <a:rPr lang="sr-Latn-RS" sz="2400" dirty="0" smtClean="0">
                <a:latin typeface="Times New Roman" pitchFamily="18" charset="0"/>
                <a:cs typeface="Times New Roman" pitchFamily="18" charset="0"/>
              </a:rPr>
              <a:t>Common Law </a:t>
            </a:r>
            <a:r>
              <a:rPr lang="sr-Cyrl-RS" sz="2400" dirty="0" smtClean="0">
                <a:latin typeface="Times New Roman" pitchFamily="18" charset="0"/>
                <a:cs typeface="Times New Roman" pitchFamily="18" charset="0"/>
              </a:rPr>
              <a:t>и </a:t>
            </a:r>
            <a:r>
              <a:rPr lang="sr-Latn-RS" sz="2400" dirty="0" smtClean="0">
                <a:latin typeface="Times New Roman" pitchFamily="18" charset="0"/>
                <a:cs typeface="Times New Roman" pitchFamily="18" charset="0"/>
              </a:rPr>
              <a:t>Statute Law</a:t>
            </a:r>
            <a:r>
              <a:rPr lang="sr-Cyrl-RS" sz="2400" dirty="0" smtClean="0">
                <a:latin typeface="Times New Roman" pitchFamily="18" charset="0"/>
                <a:cs typeface="Times New Roman" pitchFamily="18" charset="0"/>
              </a:rPr>
              <a:t> или у случају неправичног исхода неког спора странке су се обраћале краљу (тј. посебном одељењу Краљевског суда) да спор реши према осећању правде и правичности</a:t>
            </a:r>
          </a:p>
          <a:p>
            <a:pPr algn="just"/>
            <a:r>
              <a:rPr lang="sr-Cyrl-RS" sz="2400" dirty="0" smtClean="0">
                <a:latin typeface="Times New Roman" pitchFamily="18" charset="0"/>
                <a:cs typeface="Times New Roman" pitchFamily="18" charset="0"/>
              </a:rPr>
              <a:t>Захваљујући широком тумачењу, примени фикције, слободној оцени околности и сл. овај суд је могао да донесе пресуду независно од постојећих решења у друга два извора права</a:t>
            </a:r>
          </a:p>
          <a:p>
            <a:pPr algn="just"/>
            <a:r>
              <a:rPr lang="sr-Cyrl-RS" sz="2400" dirty="0" smtClean="0">
                <a:latin typeface="Times New Roman" pitchFamily="18" charset="0"/>
                <a:cs typeface="Times New Roman" pitchFamily="18" charset="0"/>
              </a:rPr>
              <a:t>Да би се искључила могућност повећане арбитрерности крајем </a:t>
            </a:r>
            <a:r>
              <a:rPr lang="en-US" sz="2400" dirty="0" smtClean="0">
                <a:latin typeface="Times New Roman" pitchFamily="18" charset="0"/>
                <a:cs typeface="Times New Roman" pitchFamily="18" charset="0"/>
              </a:rPr>
              <a:t>XV</a:t>
            </a:r>
            <a:r>
              <a:rPr lang="sr-Cyrl-RS" sz="2400" dirty="0" smtClean="0">
                <a:latin typeface="Times New Roman" pitchFamily="18" charset="0"/>
                <a:cs typeface="Times New Roman" pitchFamily="18" charset="0"/>
              </a:rPr>
              <a:t>І века и у овој области је почео да се примењује систем преседана, што значи да су и овде судије у сличним ситуацијама биле везане ранијим пресудама</a:t>
            </a:r>
            <a:endParaRPr lang="en-US" sz="2400" dirty="0">
              <a:latin typeface="Times New Roman" pitchFamily="18" charset="0"/>
              <a:cs typeface="Times New Roman" pitchFamily="18" charset="0"/>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СВОЈИНА У </a:t>
            </a:r>
            <a:r>
              <a:rPr lang="sr-Latn-RS" dirty="0" smtClean="0">
                <a:effectLst/>
                <a:latin typeface="Times New Roman" pitchFamily="18" charset="0"/>
                <a:cs typeface="Times New Roman" pitchFamily="18" charset="0"/>
              </a:rPr>
              <a:t>COMMON LAW </a:t>
            </a:r>
            <a:r>
              <a:rPr lang="sr-Cyrl-RS" dirty="0" smtClean="0">
                <a:effectLst/>
                <a:latin typeface="Times New Roman" pitchFamily="18" charset="0"/>
                <a:cs typeface="Times New Roman" pitchFamily="18" charset="0"/>
              </a:rPr>
              <a:t>СИСТЕМУ</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77500" lnSpcReduction="20000"/>
          </a:bodyPr>
          <a:lstStyle/>
          <a:p>
            <a:pPr algn="just"/>
            <a:r>
              <a:rPr lang="sr-Cyrl-RS" sz="2400" dirty="0" smtClean="0">
                <a:latin typeface="Times New Roman" pitchFamily="18" charset="0"/>
                <a:cs typeface="Times New Roman" pitchFamily="18" charset="0"/>
              </a:rPr>
              <a:t>Концепт својине се заснива на систему држања земље тако да на истој непокретности може истовремено постојати више титулара</a:t>
            </a:r>
          </a:p>
          <a:p>
            <a:pPr algn="just"/>
            <a:r>
              <a:rPr lang="sr-Cyrl-RS" sz="2400" dirty="0" smtClean="0">
                <a:latin typeface="Times New Roman" pitchFamily="18" charset="0"/>
                <a:cs typeface="Times New Roman" pitchFamily="18" charset="0"/>
              </a:rPr>
              <a:t>Врховни сопственик је краљ, а сви остали су само условни држаоци земље са ширим (“челни држаоци”) или ужим овлаштењима</a:t>
            </a:r>
          </a:p>
          <a:p>
            <a:pPr algn="just"/>
            <a:r>
              <a:rPr lang="sr-Cyrl-RS" sz="2400" dirty="0" smtClean="0">
                <a:latin typeface="Times New Roman" pitchFamily="18" charset="0"/>
                <a:cs typeface="Times New Roman" pitchFamily="18" charset="0"/>
              </a:rPr>
              <a:t>Временом су се формирала два основна типа држања: слободно (штити се пред краљевим судом и обавезе су унапред одређене) и неслободно (штите се пред нижим судовима и обавезе нису унапред одређене већ се уговарају са даваоцем земље)</a:t>
            </a:r>
          </a:p>
          <a:p>
            <a:pPr algn="just"/>
            <a:r>
              <a:rPr lang="sr-Cyrl-RS" sz="2400" dirty="0" smtClean="0">
                <a:latin typeface="Times New Roman" pitchFamily="18" charset="0"/>
                <a:cs typeface="Times New Roman" pitchFamily="18" charset="0"/>
              </a:rPr>
              <a:t>Према термину </a:t>
            </a:r>
            <a:r>
              <a:rPr lang="sr-Latn-RS" sz="2400" dirty="0" smtClean="0">
                <a:latin typeface="Times New Roman" pitchFamily="18" charset="0"/>
                <a:cs typeface="Times New Roman" pitchFamily="18" charset="0"/>
              </a:rPr>
              <a:t>estate</a:t>
            </a:r>
            <a:r>
              <a:rPr lang="sr-Cyrl-RS" sz="2400" dirty="0" smtClean="0">
                <a:latin typeface="Times New Roman" pitchFamily="18" charset="0"/>
                <a:cs typeface="Times New Roman" pitchFamily="18" charset="0"/>
              </a:rPr>
              <a:t> (обим овлаштења и дужина трајања права) разликују се три типа својине: </a:t>
            </a:r>
            <a:r>
              <a:rPr lang="sr-Latn-RS" sz="2400" dirty="0" smtClean="0">
                <a:latin typeface="Times New Roman" pitchFamily="18" charset="0"/>
                <a:cs typeface="Times New Roman" pitchFamily="18" charset="0"/>
              </a:rPr>
              <a:t>Fee simple </a:t>
            </a:r>
            <a:r>
              <a:rPr lang="sr-Cyrl-RS" sz="2400" dirty="0" smtClean="0">
                <a:latin typeface="Times New Roman" pitchFamily="18" charset="0"/>
                <a:cs typeface="Times New Roman" pitchFamily="18" charset="0"/>
              </a:rPr>
              <a:t>– најшире право својине на земљи, временски неограничено, отуђиво и наследно</a:t>
            </a:r>
            <a:r>
              <a:rPr lang="sr-Latn-RS" sz="2400" dirty="0" smtClean="0">
                <a:latin typeface="Times New Roman" pitchFamily="18" charset="0"/>
                <a:cs typeface="Times New Roman" pitchFamily="18" charset="0"/>
              </a:rPr>
              <a:t>, Fee tail</a:t>
            </a:r>
            <a:r>
              <a:rPr lang="sr-Cyrl-RS" sz="2400" dirty="0" smtClean="0">
                <a:latin typeface="Times New Roman" pitchFamily="18" charset="0"/>
                <a:cs typeface="Times New Roman" pitchFamily="18" charset="0"/>
              </a:rPr>
              <a:t> – доживотно уживање, неотуђиво и наследно (држалац не може тестаментом утицати на промену наследника)</a:t>
            </a:r>
            <a:r>
              <a:rPr lang="sr-Latn-RS" sz="2400" dirty="0" smtClean="0">
                <a:latin typeface="Times New Roman" pitchFamily="18" charset="0"/>
                <a:cs typeface="Times New Roman" pitchFamily="18" charset="0"/>
              </a:rPr>
              <a:t>, Life estate</a:t>
            </a:r>
            <a:r>
              <a:rPr lang="sr-Cyrl-RS" sz="2400" dirty="0" smtClean="0">
                <a:latin typeface="Times New Roman" pitchFamily="18" charset="0"/>
                <a:cs typeface="Times New Roman" pitchFamily="18" charset="0"/>
              </a:rPr>
              <a:t> – неотуђиво, временски ограничено доживотно право држања које се везује за трајање живота самог титулара или неког другог лица</a:t>
            </a:r>
          </a:p>
          <a:p>
            <a:pPr algn="just"/>
            <a:r>
              <a:rPr lang="sr-Cyrl-RS" sz="2400" dirty="0" smtClean="0">
                <a:latin typeface="Times New Roman" pitchFamily="18" charset="0"/>
                <a:cs typeface="Times New Roman" pitchFamily="18" charset="0"/>
              </a:rPr>
              <a:t>Према врсти заштите разликују се: </a:t>
            </a:r>
            <a:r>
              <a:rPr lang="sr-Latn-RS" sz="2400" dirty="0" smtClean="0">
                <a:latin typeface="Times New Roman" pitchFamily="18" charset="0"/>
                <a:cs typeface="Times New Roman" pitchFamily="18" charset="0"/>
              </a:rPr>
              <a:t>real property</a:t>
            </a:r>
            <a:r>
              <a:rPr lang="sr-Cyrl-RS" sz="2400" dirty="0" smtClean="0">
                <a:latin typeface="Times New Roman" pitchFamily="18" charset="0"/>
                <a:cs typeface="Times New Roman" pitchFamily="18" charset="0"/>
              </a:rPr>
              <a:t> – штити се власничком тужбом пред </a:t>
            </a:r>
            <a:r>
              <a:rPr lang="sr-Latn-RS" sz="2400" dirty="0" smtClean="0">
                <a:latin typeface="Times New Roman" pitchFamily="18" charset="0"/>
                <a:cs typeface="Times New Roman" pitchFamily="18" charset="0"/>
              </a:rPr>
              <a:t>Common Law </a:t>
            </a:r>
            <a:r>
              <a:rPr lang="sr-Cyrl-RS" sz="2400" dirty="0" smtClean="0">
                <a:latin typeface="Times New Roman" pitchFamily="18" charset="0"/>
                <a:cs typeface="Times New Roman" pitchFamily="18" charset="0"/>
              </a:rPr>
              <a:t>судовима, одлучује се чија је ствар и коме припада и</a:t>
            </a:r>
            <a:r>
              <a:rPr lang="sr-Latn-RS" sz="2400" dirty="0" smtClean="0">
                <a:latin typeface="Times New Roman" pitchFamily="18" charset="0"/>
                <a:cs typeface="Times New Roman" pitchFamily="18" charset="0"/>
              </a:rPr>
              <a:t> personal property</a:t>
            </a:r>
            <a:r>
              <a:rPr lang="sr-Cyrl-RS" sz="2400" dirty="0" smtClean="0">
                <a:latin typeface="Times New Roman" pitchFamily="18" charset="0"/>
                <a:cs typeface="Times New Roman" pitchFamily="18" charset="0"/>
              </a:rPr>
              <a:t> – штити се личном тужбом и досуђује се новчани износ</a:t>
            </a:r>
          </a:p>
          <a:p>
            <a:pPr algn="just"/>
            <a:endParaRPr lang="en-US" sz="2400" dirty="0">
              <a:latin typeface="Times New Roman" pitchFamily="18" charset="0"/>
              <a:cs typeface="Times New Roman" pitchFamily="18" charset="0"/>
            </a:endParaRP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ТРАСТ У </a:t>
            </a:r>
            <a:r>
              <a:rPr lang="sr-Latn-RS" dirty="0" smtClean="0">
                <a:effectLst/>
                <a:latin typeface="Times New Roman" pitchFamily="18" charset="0"/>
                <a:cs typeface="Times New Roman" pitchFamily="18" charset="0"/>
              </a:rPr>
              <a:t>COMMON LAW </a:t>
            </a:r>
            <a:r>
              <a:rPr lang="sr-Cyrl-RS" dirty="0" smtClean="0">
                <a:effectLst/>
                <a:latin typeface="Times New Roman" pitchFamily="18" charset="0"/>
                <a:cs typeface="Times New Roman" pitchFamily="18" charset="0"/>
              </a:rPr>
              <a:t>СИСТЕМУ</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a:bodyPr>
          <a:lstStyle/>
          <a:p>
            <a:pPr algn="just"/>
            <a:r>
              <a:rPr lang="sr-Cyrl-RS" sz="2400" dirty="0" smtClean="0">
                <a:latin typeface="Times New Roman" pitchFamily="18" charset="0"/>
                <a:cs typeface="Times New Roman" pitchFamily="18" charset="0"/>
              </a:rPr>
              <a:t>Ова установа се користи за постизање различитих правних ефеката</a:t>
            </a:r>
          </a:p>
          <a:p>
            <a:pPr algn="just"/>
            <a:r>
              <a:rPr lang="sr-Cyrl-RS" sz="2400" dirty="0" smtClean="0">
                <a:latin typeface="Times New Roman" pitchFamily="18" charset="0"/>
                <a:cs typeface="Times New Roman" pitchFamily="18" charset="0"/>
              </a:rPr>
              <a:t>Једно лице преноси својину на друго лице, али на тај начин да оно мора без обзира на то што је постало власник вршити своја права тако да корист од тих права не извлачи он, него треће лице</a:t>
            </a:r>
          </a:p>
          <a:p>
            <a:pPr algn="just"/>
            <a:r>
              <a:rPr lang="sr-Cyrl-RS" sz="2400" dirty="0" smtClean="0">
                <a:latin typeface="Times New Roman" pitchFamily="18" charset="0"/>
                <a:cs typeface="Times New Roman" pitchFamily="18" charset="0"/>
              </a:rPr>
              <a:t>Траст се најчешће установљавао у пословима </a:t>
            </a:r>
            <a:r>
              <a:rPr lang="sr-Latn-RS" sz="2400" dirty="0" smtClean="0">
                <a:latin typeface="Times New Roman" pitchFamily="18" charset="0"/>
                <a:cs typeface="Times New Roman" pitchFamily="18" charset="0"/>
              </a:rPr>
              <a:t>mortis causa</a:t>
            </a:r>
            <a:r>
              <a:rPr lang="sr-Cyrl-RS" sz="2400" dirty="0" smtClean="0">
                <a:latin typeface="Times New Roman" pitchFamily="18" charset="0"/>
                <a:cs typeface="Times New Roman" pitchFamily="18" charset="0"/>
              </a:rPr>
              <a:t> у корист малолетника, жена, хуманитарних организација ...</a:t>
            </a:r>
          </a:p>
          <a:p>
            <a:pPr algn="just"/>
            <a:r>
              <a:rPr lang="sr-Cyrl-RS" sz="2400" dirty="0" smtClean="0">
                <a:latin typeface="Times New Roman" pitchFamily="18" charset="0"/>
                <a:cs typeface="Times New Roman" pitchFamily="18" charset="0"/>
              </a:rPr>
              <a:t>Временом је дошло до појаве специјализованих организација за вођење траста</a:t>
            </a:r>
          </a:p>
          <a:p>
            <a:pPr algn="just"/>
            <a:r>
              <a:rPr lang="sr-Cyrl-RS" sz="2400" dirty="0" smtClean="0">
                <a:latin typeface="Times New Roman" pitchFamily="18" charset="0"/>
                <a:cs typeface="Times New Roman" pitchFamily="18" charset="0"/>
              </a:rPr>
              <a:t>Данас се користи и у привредним односима</a:t>
            </a:r>
            <a:endParaRPr lang="en-US" sz="2400" dirty="0">
              <a:latin typeface="Times New Roman" pitchFamily="18" charset="0"/>
              <a:cs typeface="Times New Roman" pitchFamily="18" charset="0"/>
            </a:endParaRP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7943088" cy="1143000"/>
          </a:xfrm>
        </p:spPr>
        <p:txBody>
          <a:bodyPr>
            <a:noAutofit/>
          </a:bodyPr>
          <a:lstStyle/>
          <a:p>
            <a:pPr algn="ctr"/>
            <a:r>
              <a:rPr lang="sr-Cyrl-RS" sz="3200" dirty="0" smtClean="0">
                <a:effectLst/>
                <a:latin typeface="Times New Roman" pitchFamily="18" charset="0"/>
                <a:cs typeface="Times New Roman" pitchFamily="18" charset="0"/>
              </a:rPr>
              <a:t>НАСЛЕДНО, БРАЧНО И ПОРОДИЧНО ПРАВО У </a:t>
            </a:r>
            <a:r>
              <a:rPr lang="sr-Latn-RS" sz="3200" dirty="0" smtClean="0">
                <a:effectLst/>
                <a:latin typeface="Times New Roman" pitchFamily="18" charset="0"/>
                <a:cs typeface="Times New Roman" pitchFamily="18" charset="0"/>
              </a:rPr>
              <a:t>COMMON LAW </a:t>
            </a:r>
            <a:r>
              <a:rPr lang="sr-Cyrl-RS" sz="3200" dirty="0" smtClean="0">
                <a:effectLst/>
                <a:latin typeface="Times New Roman" pitchFamily="18" charset="0"/>
                <a:cs typeface="Times New Roman" pitchFamily="18" charset="0"/>
              </a:rPr>
              <a:t>СИСТЕМУ</a:t>
            </a:r>
            <a:endParaRPr lang="en-US" sz="3200"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lnSpcReduction="10000"/>
          </a:bodyPr>
          <a:lstStyle/>
          <a:p>
            <a:pPr algn="just"/>
            <a:r>
              <a:rPr lang="sr-Cyrl-RS" sz="2400" dirty="0" smtClean="0">
                <a:latin typeface="Times New Roman" pitchFamily="18" charset="0"/>
                <a:cs typeface="Times New Roman" pitchFamily="18" charset="0"/>
              </a:rPr>
              <a:t>У почетку није постојала могућност да се земљиште наслеђује, јер је држање земље било строго везано за личност којој је додељено. Тек од краја </a:t>
            </a:r>
            <a:r>
              <a:rPr lang="en-US" sz="2400" dirty="0" smtClean="0">
                <a:latin typeface="Times New Roman" pitchFamily="18" charset="0"/>
                <a:cs typeface="Times New Roman" pitchFamily="18" charset="0"/>
              </a:rPr>
              <a:t>X</a:t>
            </a:r>
            <a:r>
              <a:rPr lang="sr-Cyrl-RS" sz="2400" dirty="0" smtClean="0">
                <a:latin typeface="Times New Roman" pitchFamily="18" charset="0"/>
                <a:cs typeface="Times New Roman" pitchFamily="18" charset="0"/>
              </a:rPr>
              <a:t>ІІ века уводи се могућност наслеђивања по принципу примогенитуре</a:t>
            </a:r>
          </a:p>
          <a:p>
            <a:pPr algn="just"/>
            <a:r>
              <a:rPr lang="sr-Cyrl-RS" sz="2400" dirty="0" smtClean="0">
                <a:latin typeface="Times New Roman" pitchFamily="18" charset="0"/>
                <a:cs typeface="Times New Roman" pitchFamily="18" charset="0"/>
              </a:rPr>
              <a:t>Располагање земљом путем тестамента улази у праксу од </a:t>
            </a:r>
            <a:r>
              <a:rPr lang="en-US" sz="2400" dirty="0" smtClean="0">
                <a:latin typeface="Times New Roman" pitchFamily="18" charset="0"/>
                <a:cs typeface="Times New Roman" pitchFamily="18" charset="0"/>
              </a:rPr>
              <a:t>XV</a:t>
            </a:r>
            <a:r>
              <a:rPr lang="sr-Cyrl-RS" sz="2400" dirty="0" smtClean="0">
                <a:latin typeface="Times New Roman" pitchFamily="18" charset="0"/>
                <a:cs typeface="Times New Roman" pitchFamily="18" charset="0"/>
              </a:rPr>
              <a:t>І века</a:t>
            </a:r>
          </a:p>
          <a:p>
            <a:pPr algn="just"/>
            <a:r>
              <a:rPr lang="sr-Cyrl-RS" sz="2400" dirty="0" smtClean="0">
                <a:latin typeface="Times New Roman" pitchFamily="18" charset="0"/>
                <a:cs typeface="Times New Roman" pitchFamily="18" charset="0"/>
              </a:rPr>
              <a:t>Наслеђивање покретне имовине је регулисало црквено право, а постојала је и могућност ограниченог располагања тестаментом</a:t>
            </a:r>
          </a:p>
          <a:p>
            <a:pPr algn="just"/>
            <a:r>
              <a:rPr lang="sr-Cyrl-RS" sz="2400" dirty="0" smtClean="0">
                <a:latin typeface="Times New Roman" pitchFamily="18" charset="0"/>
                <a:cs typeface="Times New Roman" pitchFamily="18" charset="0"/>
              </a:rPr>
              <a:t>Брачно и породично право су углавном под утицајем цркве, а само су питања имовинских односа супружника регулисана кроз </a:t>
            </a:r>
            <a:r>
              <a:rPr lang="sr-Latn-RS" sz="2400" dirty="0" smtClean="0">
                <a:latin typeface="Times New Roman" pitchFamily="18" charset="0"/>
                <a:cs typeface="Times New Roman" pitchFamily="18" charset="0"/>
              </a:rPr>
              <a:t>Common Law</a:t>
            </a:r>
            <a:endParaRPr lang="sr-Cyrl-RS" sz="2400" dirty="0" smtClean="0">
              <a:latin typeface="Times New Roman" pitchFamily="18" charset="0"/>
              <a:cs typeface="Times New Roman" pitchFamily="18" charset="0"/>
            </a:endParaRPr>
          </a:p>
          <a:p>
            <a:pPr algn="just"/>
            <a:r>
              <a:rPr lang="sr-Cyrl-RS" sz="2400" dirty="0" smtClean="0">
                <a:latin typeface="Times New Roman" pitchFamily="18" charset="0"/>
                <a:cs typeface="Times New Roman" pitchFamily="18" charset="0"/>
              </a:rPr>
              <a:t>Правни положај жене је био неповољан</a:t>
            </a:r>
            <a:endParaRPr lang="en-US" sz="2400" dirty="0">
              <a:latin typeface="Times New Roman" pitchFamily="18" charset="0"/>
              <a:cs typeface="Times New Roman" pitchFamily="18" charset="0"/>
            </a:endParaRP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КРИВИЧНО ПРАВО У </a:t>
            </a:r>
            <a:r>
              <a:rPr lang="sr-Latn-RS" dirty="0" smtClean="0">
                <a:effectLst/>
                <a:latin typeface="Times New Roman" pitchFamily="18" charset="0"/>
                <a:cs typeface="Times New Roman" pitchFamily="18" charset="0"/>
              </a:rPr>
              <a:t>COMMON LAW</a:t>
            </a:r>
            <a:r>
              <a:rPr lang="sr-Cyrl-RS" dirty="0" smtClean="0">
                <a:effectLst/>
                <a:latin typeface="Times New Roman" pitchFamily="18" charset="0"/>
                <a:cs typeface="Times New Roman" pitchFamily="18" charset="0"/>
              </a:rPr>
              <a:t> СИСТЕМУ</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92500"/>
          </a:bodyPr>
          <a:lstStyle/>
          <a:p>
            <a:pPr algn="just"/>
            <a:r>
              <a:rPr lang="en-US" sz="2400" dirty="0" smtClean="0">
                <a:latin typeface="Times New Roman" pitchFamily="18" charset="0"/>
                <a:cs typeface="Times New Roman" pitchFamily="18" charset="0"/>
              </a:rPr>
              <a:t>T</a:t>
            </a:r>
            <a:r>
              <a:rPr lang="sr-Latn-RS" sz="2400" dirty="0" smtClean="0">
                <a:latin typeface="Times New Roman" pitchFamily="18" charset="0"/>
                <a:cs typeface="Times New Roman" pitchFamily="18" charset="0"/>
              </a:rPr>
              <a:t>respass </a:t>
            </a:r>
            <a:r>
              <a:rPr lang="sr-Cyrl-RS" sz="2400" dirty="0" smtClean="0">
                <a:latin typeface="Times New Roman" pitchFamily="18" charset="0"/>
                <a:cs typeface="Times New Roman" pitchFamily="18" charset="0"/>
              </a:rPr>
              <a:t>је вишезначни деликт којим се наноси штета туђој имовини или личности, као и повреда “краљевског мира”</a:t>
            </a:r>
          </a:p>
          <a:p>
            <a:pPr algn="just"/>
            <a:r>
              <a:rPr lang="sr-Cyrl-RS" sz="2400" dirty="0" smtClean="0">
                <a:latin typeface="Times New Roman" pitchFamily="18" charset="0"/>
                <a:cs typeface="Times New Roman" pitchFamily="18" charset="0"/>
              </a:rPr>
              <a:t>Од </a:t>
            </a:r>
            <a:r>
              <a:rPr lang="en-US" sz="2400" dirty="0" smtClean="0">
                <a:latin typeface="Times New Roman" pitchFamily="18" charset="0"/>
                <a:cs typeface="Times New Roman" pitchFamily="18" charset="0"/>
              </a:rPr>
              <a:t>X</a:t>
            </a:r>
            <a:r>
              <a:rPr lang="sr-Cyrl-RS" sz="2400" dirty="0" smtClean="0">
                <a:latin typeface="Times New Roman" pitchFamily="18" charset="0"/>
                <a:cs typeface="Times New Roman" pitchFamily="18" charset="0"/>
              </a:rPr>
              <a:t>ІІІ века разликују се </a:t>
            </a:r>
            <a:r>
              <a:rPr lang="sr-Latn-RS" sz="2400" dirty="0" smtClean="0">
                <a:latin typeface="Times New Roman" pitchFamily="18" charset="0"/>
                <a:cs typeface="Times New Roman" pitchFamily="18" charset="0"/>
              </a:rPr>
              <a:t>trespass </a:t>
            </a:r>
            <a:r>
              <a:rPr lang="sr-Cyrl-RS" sz="2400" dirty="0" smtClean="0">
                <a:latin typeface="Times New Roman" pitchFamily="18" charset="0"/>
                <a:cs typeface="Times New Roman" pitchFamily="18" charset="0"/>
              </a:rPr>
              <a:t>као кривично дело учињено са намером и </a:t>
            </a:r>
            <a:r>
              <a:rPr lang="sr-Latn-RS" sz="2400" dirty="0" smtClean="0">
                <a:latin typeface="Times New Roman" pitchFamily="18" charset="0"/>
                <a:cs typeface="Times New Roman" pitchFamily="18" charset="0"/>
              </a:rPr>
              <a:t>trespass</a:t>
            </a:r>
            <a:r>
              <a:rPr lang="sr-Cyrl-RS" sz="2400" dirty="0" smtClean="0">
                <a:latin typeface="Times New Roman" pitchFamily="18" charset="0"/>
                <a:cs typeface="Times New Roman" pitchFamily="18" charset="0"/>
              </a:rPr>
              <a:t> као грађанскоправна противправна ненамерна радња којом је некоме проузрокавана имовинска штета која се мора надокнадити</a:t>
            </a:r>
          </a:p>
          <a:p>
            <a:pPr algn="just"/>
            <a:r>
              <a:rPr lang="sr-Cyrl-RS" sz="2400" dirty="0" smtClean="0">
                <a:latin typeface="Times New Roman" pitchFamily="18" charset="0"/>
                <a:cs typeface="Times New Roman" pitchFamily="18" charset="0"/>
              </a:rPr>
              <a:t>За </a:t>
            </a:r>
            <a:r>
              <a:rPr lang="sr-Latn-RS" sz="2400" dirty="0" smtClean="0">
                <a:latin typeface="Times New Roman" pitchFamily="18" charset="0"/>
                <a:cs typeface="Times New Roman" pitchFamily="18" charset="0"/>
              </a:rPr>
              <a:t>trespass </a:t>
            </a:r>
            <a:r>
              <a:rPr lang="sr-Cyrl-RS" sz="2400" dirty="0" smtClean="0">
                <a:latin typeface="Times New Roman" pitchFamily="18" charset="0"/>
                <a:cs typeface="Times New Roman" pitchFamily="18" charset="0"/>
              </a:rPr>
              <a:t>су постојали различити судови и поступци, јер су под тај појам спадала дела различите тежине</a:t>
            </a:r>
          </a:p>
          <a:p>
            <a:pPr algn="just"/>
            <a:r>
              <a:rPr lang="sr-Cyrl-RS" sz="2400" dirty="0" smtClean="0">
                <a:latin typeface="Times New Roman" pitchFamily="18" charset="0"/>
                <a:cs typeface="Times New Roman" pitchFamily="18" charset="0"/>
              </a:rPr>
              <a:t>Фелонија – тешки злочин за који се могла изрећи смртна казна (извршавала се на различите начине) уз конфисковање имања извршиоца. Од </a:t>
            </a:r>
            <a:r>
              <a:rPr lang="en-US" sz="2400" dirty="0" smtClean="0">
                <a:latin typeface="Times New Roman" pitchFamily="18" charset="0"/>
                <a:cs typeface="Times New Roman" pitchFamily="18" charset="0"/>
              </a:rPr>
              <a:t>X</a:t>
            </a:r>
            <a:r>
              <a:rPr lang="sr-Cyrl-RS" sz="2400" dirty="0" smtClean="0">
                <a:latin typeface="Times New Roman" pitchFamily="18" charset="0"/>
                <a:cs typeface="Times New Roman" pitchFamily="18" charset="0"/>
              </a:rPr>
              <a:t>І</a:t>
            </a:r>
            <a:r>
              <a:rPr lang="en-US" sz="2400" dirty="0" smtClean="0">
                <a:latin typeface="Times New Roman" pitchFamily="18" charset="0"/>
                <a:cs typeface="Times New Roman" pitchFamily="18" charset="0"/>
              </a:rPr>
              <a:t>V</a:t>
            </a:r>
            <a:r>
              <a:rPr lang="sr-Cyrl-RS" sz="2400" dirty="0" smtClean="0">
                <a:latin typeface="Times New Roman" pitchFamily="18" charset="0"/>
                <a:cs typeface="Times New Roman" pitchFamily="18" charset="0"/>
              </a:rPr>
              <a:t> века из фелоније се издваја издаја која је могла бити у виду велеиздаје и мале издаје</a:t>
            </a:r>
          </a:p>
          <a:p>
            <a:pPr algn="just"/>
            <a:r>
              <a:rPr lang="sr-Cyrl-RS" sz="2400" dirty="0" smtClean="0">
                <a:latin typeface="Times New Roman" pitchFamily="18" charset="0"/>
                <a:cs typeface="Times New Roman" pitchFamily="18" charset="0"/>
              </a:rPr>
              <a:t>Лакши преступи су кажњавани новчаном казном</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СУЂЕЊЕ И СУДСКИ ПОСТУПАК У </a:t>
            </a:r>
            <a:r>
              <a:rPr lang="sr-Latn-RS" dirty="0" smtClean="0">
                <a:effectLst/>
                <a:latin typeface="Times New Roman" pitchFamily="18" charset="0"/>
                <a:cs typeface="Times New Roman" pitchFamily="18" charset="0"/>
              </a:rPr>
              <a:t>COMMON LAW </a:t>
            </a:r>
            <a:r>
              <a:rPr lang="sr-Cyrl-RS" dirty="0" smtClean="0">
                <a:effectLst/>
                <a:latin typeface="Times New Roman" pitchFamily="18" charset="0"/>
                <a:cs typeface="Times New Roman" pitchFamily="18" charset="0"/>
              </a:rPr>
              <a:t>СИСТЕМУ</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a:bodyPr>
          <a:lstStyle/>
          <a:p>
            <a:pPr algn="just"/>
            <a:r>
              <a:rPr lang="sr-Cyrl-RS" sz="2400" dirty="0" smtClean="0">
                <a:latin typeface="Times New Roman" pitchFamily="18" charset="0"/>
                <a:cs typeface="Times New Roman" pitchFamily="18" charset="0"/>
              </a:rPr>
              <a:t>Поред судије у доношењу одлуке је учествовала и порота</a:t>
            </a:r>
          </a:p>
          <a:p>
            <a:pPr algn="just"/>
            <a:r>
              <a:rPr lang="sr-Cyrl-RS" sz="2400" dirty="0" smtClean="0">
                <a:latin typeface="Times New Roman" pitchFamily="18" charset="0"/>
                <a:cs typeface="Times New Roman" pitchFamily="18" charset="0"/>
              </a:rPr>
              <a:t>Порота се јавља већ у </a:t>
            </a:r>
            <a:r>
              <a:rPr lang="en-US" sz="2400" dirty="0" smtClean="0">
                <a:latin typeface="Times New Roman" pitchFamily="18" charset="0"/>
                <a:cs typeface="Times New Roman" pitchFamily="18" charset="0"/>
              </a:rPr>
              <a:t>X</a:t>
            </a:r>
            <a:r>
              <a:rPr lang="sr-Cyrl-RS" sz="2400" dirty="0" smtClean="0">
                <a:latin typeface="Times New Roman" pitchFamily="18" charset="0"/>
                <a:cs typeface="Times New Roman" pitchFamily="18" charset="0"/>
              </a:rPr>
              <a:t>ІІ веку код </a:t>
            </a:r>
            <a:r>
              <a:rPr lang="sr-Latn-RS" sz="2400" dirty="0" smtClean="0">
                <a:latin typeface="Times New Roman" pitchFamily="18" charset="0"/>
                <a:cs typeface="Times New Roman" pitchFamily="18" charset="0"/>
              </a:rPr>
              <a:t>Common Law </a:t>
            </a:r>
            <a:r>
              <a:rPr lang="sr-Cyrl-RS" sz="2400" dirty="0" smtClean="0">
                <a:latin typeface="Times New Roman" pitchFamily="18" charset="0"/>
                <a:cs typeface="Times New Roman" pitchFamily="18" charset="0"/>
              </a:rPr>
              <a:t>судова</a:t>
            </a:r>
          </a:p>
          <a:p>
            <a:pPr algn="just"/>
            <a:r>
              <a:rPr lang="sr-Cyrl-RS" sz="2400" dirty="0" smtClean="0">
                <a:latin typeface="Times New Roman" pitchFamily="18" charset="0"/>
                <a:cs typeface="Times New Roman" pitchFamily="18" charset="0"/>
              </a:rPr>
              <a:t>Поротници се изјашњавају о чињеничној страни спора, а судија оцењује правна питања</a:t>
            </a:r>
          </a:p>
          <a:p>
            <a:pPr algn="just"/>
            <a:r>
              <a:rPr lang="sr-Cyrl-RS" sz="2400" dirty="0" smtClean="0">
                <a:latin typeface="Times New Roman" pitchFamily="18" charset="0"/>
                <a:cs typeface="Times New Roman" pitchFamily="18" charset="0"/>
              </a:rPr>
              <a:t>Судови су били различити – меноријални, локални, краљевски суд (од </a:t>
            </a:r>
            <a:r>
              <a:rPr lang="en-US" sz="2400" dirty="0" smtClean="0">
                <a:latin typeface="Times New Roman" pitchFamily="18" charset="0"/>
                <a:cs typeface="Times New Roman" pitchFamily="18" charset="0"/>
              </a:rPr>
              <a:t>X</a:t>
            </a:r>
            <a:r>
              <a:rPr lang="sr-Cyrl-RS" sz="2400" smtClean="0">
                <a:latin typeface="Times New Roman" pitchFamily="18" charset="0"/>
                <a:cs typeface="Times New Roman" pitchFamily="18" charset="0"/>
              </a:rPr>
              <a:t>ІІ века у оквиру њега се издвајају Суд опште надлежности, Суд краљеве клупе, Суд државне благајне, касније се јавља и Канцеларов суд)</a:t>
            </a:r>
            <a:endParaRPr lang="sr-Cyrl-R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ОСНОВНЕ ОДЛИКЕ НОВОГ ВЕКА</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85000" lnSpcReduction="20000"/>
          </a:bodyPr>
          <a:lstStyle/>
          <a:p>
            <a:pPr algn="just"/>
            <a:r>
              <a:rPr lang="sr-Cyrl-RS" sz="2400" dirty="0" smtClean="0">
                <a:latin typeface="Times New Roman" pitchFamily="18" charset="0"/>
                <a:cs typeface="Times New Roman" pitchFamily="18" charset="0"/>
              </a:rPr>
              <a:t>Периодизација (прва фаза </a:t>
            </a:r>
            <a:r>
              <a:rPr lang="en-US" sz="2400" dirty="0" smtClean="0">
                <a:latin typeface="Times New Roman" pitchFamily="18" charset="0"/>
                <a:cs typeface="Times New Roman" pitchFamily="18" charset="0"/>
              </a:rPr>
              <a:t>XV</a:t>
            </a:r>
            <a:r>
              <a:rPr lang="sr-Cyrl-RS" sz="2400" dirty="0" smtClean="0">
                <a:latin typeface="Times New Roman" pitchFamily="18" charset="0"/>
                <a:cs typeface="Times New Roman" pitchFamily="18" charset="0"/>
              </a:rPr>
              <a:t> и </a:t>
            </a:r>
            <a:r>
              <a:rPr lang="en-US" sz="2400" dirty="0" smtClean="0">
                <a:latin typeface="Times New Roman" pitchFamily="18" charset="0"/>
                <a:cs typeface="Times New Roman" pitchFamily="18" charset="0"/>
              </a:rPr>
              <a:t>XV</a:t>
            </a:r>
            <a:r>
              <a:rPr lang="sr-Cyrl-RS" sz="2400" dirty="0" smtClean="0">
                <a:latin typeface="Times New Roman" pitchFamily="18" charset="0"/>
                <a:cs typeface="Times New Roman" pitchFamily="18" charset="0"/>
              </a:rPr>
              <a:t>І век – потискивање феудализма, прве буржоаске револуције, либерални капитализам; друга фаза од друге половине </a:t>
            </a:r>
            <a:r>
              <a:rPr lang="en-US" sz="2400" dirty="0" smtClean="0">
                <a:latin typeface="Times New Roman" pitchFamily="18" charset="0"/>
                <a:cs typeface="Times New Roman" pitchFamily="18" charset="0"/>
              </a:rPr>
              <a:t>X</a:t>
            </a:r>
            <a:r>
              <a:rPr lang="sr-Cyrl-RS" sz="2400" dirty="0" smtClean="0">
                <a:latin typeface="Times New Roman" pitchFamily="18" charset="0"/>
                <a:cs typeface="Times New Roman" pitchFamily="18" charset="0"/>
              </a:rPr>
              <a:t>І</a:t>
            </a:r>
            <a:r>
              <a:rPr lang="en-US" sz="2400" dirty="0" smtClean="0">
                <a:latin typeface="Times New Roman" pitchFamily="18" charset="0"/>
                <a:cs typeface="Times New Roman" pitchFamily="18" charset="0"/>
              </a:rPr>
              <a:t>X</a:t>
            </a:r>
            <a:r>
              <a:rPr lang="sr-Cyrl-RS" sz="2400" dirty="0" smtClean="0">
                <a:latin typeface="Times New Roman" pitchFamily="18" charset="0"/>
                <a:cs typeface="Times New Roman" pitchFamily="18" charset="0"/>
              </a:rPr>
              <a:t> века до Првог светског рата – монополистички капитализам; трећа фаза почиње после Првог светског рата – социјалистичке револуције, паралелно постојање капитализма и социјализма</a:t>
            </a:r>
          </a:p>
          <a:p>
            <a:pPr algn="just"/>
            <a:r>
              <a:rPr lang="sr-Cyrl-RS" sz="2400" dirty="0" smtClean="0">
                <a:latin typeface="Times New Roman" pitchFamily="18" charset="0"/>
                <a:cs typeface="Times New Roman" pitchFamily="18" charset="0"/>
              </a:rPr>
              <a:t>Капитализам – борба грађанства за укидање феудалног поретка остваривана је најчешће кроз буржоаске револуције; школа природног права (слобода, једнакост, неограничена приватна својина, право на побуну)</a:t>
            </a:r>
          </a:p>
          <a:p>
            <a:pPr algn="just"/>
            <a:r>
              <a:rPr lang="sr-Cyrl-RS" sz="2400" dirty="0" smtClean="0">
                <a:latin typeface="Times New Roman" pitchFamily="18" charset="0"/>
                <a:cs typeface="Times New Roman" pitchFamily="18" charset="0"/>
              </a:rPr>
              <a:t>Социјализам – настаје као одговор сиромашних друштвених слојева на противуречности и кризе које је изазивао капитализам (Октобарска револуција 1917. године), али је и он потиснут крајем </a:t>
            </a:r>
            <a:r>
              <a:rPr lang="en-US" sz="2400" dirty="0" smtClean="0">
                <a:latin typeface="Times New Roman" pitchFamily="18" charset="0"/>
                <a:cs typeface="Times New Roman" pitchFamily="18" charset="0"/>
              </a:rPr>
              <a:t>XX</a:t>
            </a:r>
            <a:r>
              <a:rPr lang="sr-Cyrl-RS" sz="2400" dirty="0" smtClean="0">
                <a:latin typeface="Times New Roman" pitchFamily="18" charset="0"/>
                <a:cs typeface="Times New Roman" pitchFamily="18" charset="0"/>
              </a:rPr>
              <a:t> века</a:t>
            </a:r>
          </a:p>
          <a:p>
            <a:pPr algn="just"/>
            <a:r>
              <a:rPr lang="sr-Cyrl-RS" sz="2400" dirty="0" smtClean="0">
                <a:latin typeface="Times New Roman" pitchFamily="18" charset="0"/>
                <a:cs typeface="Times New Roman" pitchFamily="18" charset="0"/>
              </a:rPr>
              <a:t>Стварање модерне државе (апсолутна монархија, уставна монархија, парламентарна монархија, република)</a:t>
            </a:r>
          </a:p>
          <a:p>
            <a:pPr algn="just"/>
            <a:r>
              <a:rPr lang="sr-Cyrl-RS" sz="2400" dirty="0" smtClean="0">
                <a:latin typeface="Times New Roman" pitchFamily="18" charset="0"/>
                <a:cs typeface="Times New Roman" pitchFamily="18" charset="0"/>
              </a:rPr>
              <a:t>Унификација и кодификација права</a:t>
            </a:r>
            <a:endParaRPr lang="en-US" sz="2400" dirty="0">
              <a:latin typeface="Times New Roman" pitchFamily="18" charset="0"/>
              <a:cs typeface="Times New Roman" pitchFamily="18" charset="0"/>
            </a:endParaRP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pPr algn="ctr"/>
            <a:r>
              <a:rPr lang="sr-Cyrl-RS" dirty="0" smtClean="0">
                <a:effectLst/>
                <a:latin typeface="Times New Roman" pitchFamily="18" charset="0"/>
                <a:cs typeface="Times New Roman" pitchFamily="18" charset="0"/>
              </a:rPr>
              <a:t>ПРУСКИ ГРАЂАНСКИ ЗАКОНИК</a:t>
            </a:r>
            <a:endParaRPr lang="en-US" dirty="0">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943088" cy="4800600"/>
          </a:xfrm>
        </p:spPr>
        <p:txBody>
          <a:bodyPr>
            <a:normAutofit fontScale="70000" lnSpcReduction="20000"/>
          </a:bodyPr>
          <a:lstStyle/>
          <a:p>
            <a:pPr algn="just"/>
            <a:r>
              <a:rPr lang="sr-Cyrl-RS" sz="2400" dirty="0" smtClean="0">
                <a:latin typeface="Times New Roman" pitchFamily="18" charset="0"/>
                <a:cs typeface="Times New Roman" pitchFamily="18" charset="0"/>
              </a:rPr>
              <a:t>Рад на кодификовању права у Пруској започео је Фридрих Вилхем І чији је циљ био да поједностави и унификује администрацију на територијама на којима је владао. Пред крај своје владавине одлучио је да се објави опште право засновано на пандектном праву</a:t>
            </a:r>
          </a:p>
          <a:p>
            <a:pPr algn="just"/>
            <a:r>
              <a:rPr lang="sr-Cyrl-RS" sz="2400" dirty="0" smtClean="0">
                <a:latin typeface="Times New Roman" pitchFamily="18" charset="0"/>
                <a:cs typeface="Times New Roman" pitchFamily="18" charset="0"/>
              </a:rPr>
              <a:t>Његов рад је наставио син Фридрих ІІ Велики (извршио је реформе у судству, прогласио верску толеранцију, ширио школство...), који је 1746. године наложио да се изврши унификација и стварање права “заснованог на разуму“ које би важило на целој државној територији</a:t>
            </a:r>
          </a:p>
          <a:p>
            <a:pPr algn="just"/>
            <a:r>
              <a:rPr lang="sr-Cyrl-RS" sz="2400" dirty="0" smtClean="0">
                <a:latin typeface="Times New Roman" pitchFamily="18" charset="0"/>
                <a:cs typeface="Times New Roman" pitchFamily="18" charset="0"/>
              </a:rPr>
              <a:t>Законик је требао да буде јасан и детаљан, како би се судијама онемогућио простор за тумачење норме</a:t>
            </a:r>
          </a:p>
          <a:p>
            <a:pPr algn="just"/>
            <a:r>
              <a:rPr lang="sr-Cyrl-RS" sz="2400" dirty="0" smtClean="0">
                <a:latin typeface="Times New Roman" pitchFamily="18" charset="0"/>
                <a:cs typeface="Times New Roman" pitchFamily="18" charset="0"/>
              </a:rPr>
              <a:t>Основни извори који су се користил приликом израде кодификације били су опште немачко приватно право, обичајно право и судска пракса пруских судова</a:t>
            </a:r>
          </a:p>
          <a:p>
            <a:pPr algn="just"/>
            <a:r>
              <a:rPr lang="sr-Cyrl-RS" sz="2400" dirty="0" smtClean="0">
                <a:latin typeface="Times New Roman" pitchFamily="18" charset="0"/>
                <a:cs typeface="Times New Roman" pitchFamily="18" charset="0"/>
              </a:rPr>
              <a:t>Пруски општеземаљски законик је објављен 1794. године за време владавине Фридриха Вилхема ІІ</a:t>
            </a:r>
          </a:p>
          <a:p>
            <a:pPr algn="just"/>
            <a:r>
              <a:rPr lang="sr-Cyrl-RS" sz="2400" dirty="0" smtClean="0">
                <a:latin typeface="Times New Roman" pitchFamily="18" charset="0"/>
                <a:cs typeface="Times New Roman" pitchFamily="18" charset="0"/>
              </a:rPr>
              <a:t>Законик је имао преко 17.000 параграфа и обухватао је приватно и јавно право, као и односе према цркви и феудалним привилегијама</a:t>
            </a:r>
          </a:p>
          <a:p>
            <a:pPr algn="just"/>
            <a:r>
              <a:rPr lang="sr-Cyrl-RS" sz="2400" dirty="0" smtClean="0">
                <a:latin typeface="Times New Roman" pitchFamily="18" charset="0"/>
                <a:cs typeface="Times New Roman" pitchFamily="18" charset="0"/>
              </a:rPr>
              <a:t>Због обима, садржине и правне неједнакости овај Законик се не може сматрати првом модерном кодификацијом грађанског права</a:t>
            </a:r>
          </a:p>
          <a:p>
            <a:pPr algn="just"/>
            <a:r>
              <a:rPr lang="sr-Cyrl-RS" sz="2400" dirty="0" smtClean="0">
                <a:latin typeface="Times New Roman" pitchFamily="18" charset="0"/>
                <a:cs typeface="Times New Roman" pitchFamily="18" charset="0"/>
              </a:rPr>
              <a:t>Био је детаљан и разумљив, али садржински није извршио велики утицај на потоње кодификације права</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3150</TotalTime>
  <Words>13434</Words>
  <Application>Microsoft Office PowerPoint</Application>
  <PresentationFormat>On-screen Show (4:3)</PresentationFormat>
  <Paragraphs>748</Paragraphs>
  <Slides>120</Slides>
  <Notes>2</Notes>
  <HiddenSlides>0</HiddenSlides>
  <MMClips>0</MMClips>
  <ScaleCrop>false</ScaleCrop>
  <HeadingPairs>
    <vt:vector size="4" baseType="variant">
      <vt:variant>
        <vt:lpstr>Theme</vt:lpstr>
      </vt:variant>
      <vt:variant>
        <vt:i4>1</vt:i4>
      </vt:variant>
      <vt:variant>
        <vt:lpstr>Slide Titles</vt:lpstr>
      </vt:variant>
      <vt:variant>
        <vt:i4>120</vt:i4>
      </vt:variant>
    </vt:vector>
  </HeadingPairs>
  <TitlesOfParts>
    <vt:vector size="121" baseType="lpstr">
      <vt:lpstr>Solstice</vt:lpstr>
      <vt:lpstr>ОПШТА ПРАВНА ИСТОРИЈА</vt:lpstr>
      <vt:lpstr>ПРИМИТИВНО ПРАВО</vt:lpstr>
      <vt:lpstr>ОСНОВНЕ ОДЛИКЕ СТАРОГ ВЕКА</vt:lpstr>
      <vt:lpstr>ЗБОРНИЦИ КЛИНОПИСНОГ ПРАВА</vt:lpstr>
      <vt:lpstr>ЗАКОНИК УР-НАМУ</vt:lpstr>
      <vt:lpstr>ЗАКОНИК ЛИПИТ-ИШТАР</vt:lpstr>
      <vt:lpstr>ЕШНУНСКИ (БИЛАЛАМИН) ЗАКОНИК</vt:lpstr>
      <vt:lpstr>ХЕТИТСКИ ЗАКОНИК</vt:lpstr>
      <vt:lpstr>АСИРСКИ ЗАКОНИК</vt:lpstr>
      <vt:lpstr>ПРОНАЛАЗАК ХАМУРАБИЈЕВОГ ЗАКОНИКА</vt:lpstr>
      <vt:lpstr>ОСОБИНЕ ХАМУРАБИЈЕВОГ ЗАКОНИКА</vt:lpstr>
      <vt:lpstr>СИСТЕМАТИЗАЦИЈА ОДРЕДБА</vt:lpstr>
      <vt:lpstr>ОДНОС ПРЕМА ОБИЧАЈНОМ ПРАВУ</vt:lpstr>
      <vt:lpstr>САНКЦИЈЕ</vt:lpstr>
      <vt:lpstr>СТВАРНО ПРАВО У ХАМУРАБИЈЕВОМ ЗАКОНИКУ</vt:lpstr>
      <vt:lpstr>ОБЛИГАЦИОНО ПРАВО У ХАМУРАБИЈЕВОМ ЗАКОНИКУ</vt:lpstr>
      <vt:lpstr>БРАЧНО И ПОРОДИЧНО ПРАВО У ХАМУРАБИЈЕВОМ ЗАКОНИКУ</vt:lpstr>
      <vt:lpstr>НАСЛЕДНО ПРАВО У ХАМУРАБИЈЕВОМ ЗАКОНИКУ</vt:lpstr>
      <vt:lpstr>КРИВИЧНО ПРАВО У ХАМУРАБИЈЕВОМ ЗАКОНИКУ</vt:lpstr>
      <vt:lpstr>КРИВИЧНА ДЕЛА У ХАМУРАБИЈЕВОМ ЗАКОНИКУ</vt:lpstr>
      <vt:lpstr>СУДОВИ У ХАМУРАБИЈЕВОМ ЗАКОНИКУ</vt:lpstr>
      <vt:lpstr>СУДСКИ ПОСТУПАК У ХАМУРАБИЈЕВОМ ЗАКОНИКУ</vt:lpstr>
      <vt:lpstr>ЕГИПАТСКО ПРАВО</vt:lpstr>
      <vt:lpstr>СТВАРНО И ОБЛИГАЦИОНО ПРАВО У ЕГИПАТСКОМ ПРАВУ</vt:lpstr>
      <vt:lpstr>БРАЧНО И ПОРОДИЧНО ПРАВО У ЕГИПАТСКОМ ПРАВУ</vt:lpstr>
      <vt:lpstr>НАСЛЕДНО ПРАВО У ЕГИПАТСКОМ ПРАВУ</vt:lpstr>
      <vt:lpstr>КРИВИЧНО ПРАВО У ЕГИПАТСКОМ ПРАВУ</vt:lpstr>
      <vt:lpstr>СУДСКИ ПОСТУПАК У ЕГИПАТСКОМ ПРАВУ</vt:lpstr>
      <vt:lpstr>ДРУШТВЕНА СТРУКТУРА СПАРТЕ</vt:lpstr>
      <vt:lpstr>ДРЖАВНО УРЕЂЕЊЕ СПАРТЕ</vt:lpstr>
      <vt:lpstr>СТВАРНО ПРАВО У СПАРТАНСКОМ ПРАВУ</vt:lpstr>
      <vt:lpstr>БРАЧНО, ПОРОДИЧНО И НАСЛЕДНО ПРАВО У СПАРТАНСКОМ ПРАВУ</vt:lpstr>
      <vt:lpstr>ДРЖАВНО УРЕЂЕЊЕ И ДРУШТВЕНА СТРУКТУРА КРИТСКИХ ПОЛИСА</vt:lpstr>
      <vt:lpstr>ПРОНАЛАЗАК И САДРЖИНА ГОРТИНСКОГ ЗАКОНИКА</vt:lpstr>
      <vt:lpstr>СУДСКИ ПОСТУПАК У ГОРТИНСКОМ ЗАКОНИКУ</vt:lpstr>
      <vt:lpstr>КРИВИЧНО ПРАВО У ГОРТИНСКОМ ЗАКОНИКУ</vt:lpstr>
      <vt:lpstr>СТВАРНО ПРАВО У ГОРТИНСКОМ ЗАКОНИКУ</vt:lpstr>
      <vt:lpstr>НАСЛЕДНО ПРАВО У ГОРТИНСКОМ ЗАКОНИКУ</vt:lpstr>
      <vt:lpstr>СТВАРНО ПРАВО У АТИНИ</vt:lpstr>
      <vt:lpstr>ОБЛИГАЦИОНО ПРАВО У АТИНИ</vt:lpstr>
      <vt:lpstr>БРАЧНО ПРАВО У АТИНИ</vt:lpstr>
      <vt:lpstr>ПОРОДИЧНО ПРАВО У АТИНИ</vt:lpstr>
      <vt:lpstr>НАСЛЕДНО ПРАВО У АТИНИ</vt:lpstr>
      <vt:lpstr>КРИВИЧНО ПРАВО У АТИНИ</vt:lpstr>
      <vt:lpstr>КРИВИЧНА ДЕЛА У АТИНИ</vt:lpstr>
      <vt:lpstr>КАЗНЕ У АТИНИ</vt:lpstr>
      <vt:lpstr>СУДСКИ ОРГАНИ У АТИНИ</vt:lpstr>
      <vt:lpstr>ПОКРЕТАЊЕ СУДСКОГ ПОСТУПКА У АТИНИ</vt:lpstr>
      <vt:lpstr>ДОКАЗНА СРЕДСТВА У АТИНИ</vt:lpstr>
      <vt:lpstr>СУДСКИ ПОСТУПАК У АТИНИ</vt:lpstr>
      <vt:lpstr>ДОНОШЕЊЕ И ИЗВРШЕЊЕ ПРЕСУДЕ У АТИНИ</vt:lpstr>
      <vt:lpstr>ХЕЛЕНИСТИЧКО ПРАВО</vt:lpstr>
      <vt:lpstr>ОСНОВНА ОБЕЛЕЖЈА СРЕДЊЕГ ВЕКА</vt:lpstr>
      <vt:lpstr>ОПШТЕ ПРАВО У СРЕДЊЕМ ВЕКУ</vt:lpstr>
      <vt:lpstr>ПАРТИКУЛАРНО ПРАВО У СРЕДЊЕМ ВЕКУ</vt:lpstr>
      <vt:lpstr>ИЗВОРИ ВИЗАНТИЈСКОГ ПРАВА</vt:lpstr>
      <vt:lpstr>НОМОКАНОНИ КАО ИЗВОР ПРАВА У ВИЗАНТИЈИ</vt:lpstr>
      <vt:lpstr>ЗЕМЉОРАДНИЧКИ ЗАКОН (NOMOS GEORGIKOS)</vt:lpstr>
      <vt:lpstr>ПОМОРСКИ И ВОЈНИЧКИ ЗАКОНИ</vt:lpstr>
      <vt:lpstr>ЕКЛОГА</vt:lpstr>
      <vt:lpstr>ПРОХИРОН</vt:lpstr>
      <vt:lpstr>ЕПАНОГОГЕ</vt:lpstr>
      <vt:lpstr>ВАСИЛИКЕ</vt:lpstr>
      <vt:lpstr>СИНТАГМА</vt:lpstr>
      <vt:lpstr>ШЕСТОКЊИЖЈЕ (HEXABIBLOS)</vt:lpstr>
      <vt:lpstr>СТВАРНО ПРАВО У ВИЗАНТИЈИ</vt:lpstr>
      <vt:lpstr>ОБЛИГАЦИОНО ПРАВО У ВИЗАНТИЈИ</vt:lpstr>
      <vt:lpstr>БРАЧНО И ПОРОДИЧНО ПРАВО У ВИЗАНТИЈИ</vt:lpstr>
      <vt:lpstr>НАСЛЕДНО ПРАВО У ВИЗАНТИЈИ</vt:lpstr>
      <vt:lpstr>КРИВИЧНО ПРАВО У ВИЗАНТИЈИ</vt:lpstr>
      <vt:lpstr>СУДСКИ ПОСТУПАК У ВИЗАНТИЈИ</vt:lpstr>
      <vt:lpstr>ИЗВОРИ ШЕРИЈАТСКОГ ПРАВА</vt:lpstr>
      <vt:lpstr>СТВАРНО ПРАВО У ШЕРИЈАТСКОМ ПРАВУ</vt:lpstr>
      <vt:lpstr>ОБЛИГАЦИОНО ПРАВО У ШЕРИЈАТСКОМ ПРАВУ</vt:lpstr>
      <vt:lpstr>БРАЧНО И ПОРОДИЧНО ПРАВО У ШЕРИЈАТСКОМ ПРАВУ</vt:lpstr>
      <vt:lpstr>НАСЛЕДНО ПРАВО У ШЕРИЈАТСКОМ ПРАВУ</vt:lpstr>
      <vt:lpstr>КРИВИЧНО ПРАВО У ШЕРИЈАТСКОМ ПРАВУ</vt:lpstr>
      <vt:lpstr>СУДСКИ ПОСТУПАК ПРЕМА ШЕРИЈАТСКОМ ПРАВУ</vt:lpstr>
      <vt:lpstr>ГЕРМАНСКО ПРАВО</vt:lpstr>
      <vt:lpstr>САЛИЈСКИ И РИПУАРСКИ ЗАКОНИК</vt:lpstr>
      <vt:lpstr>СТВАРНО ПРАВО У ГЕРМАНСКИМ ДРЖАВАМА</vt:lpstr>
      <vt:lpstr>ОБЛИГАЦИОНО ПРАВО У ГЕРМАНСКИМ ДРЖАВАМА</vt:lpstr>
      <vt:lpstr>БРАЧНО И ПОРОДИЧНО ПРАВО У ГЕРМАНСКИМ ДРЖАВАМА</vt:lpstr>
      <vt:lpstr>НАСЛЕДНО ПРАВО У ГЕРМАНСКИМ ДРЖАВАМА</vt:lpstr>
      <vt:lpstr>КРИВИЧНО ПРАВО У ГЕРМАНСКИМ ДРЖАВАМА</vt:lpstr>
      <vt:lpstr>СУДСКИ ПОСТУПАК У ГЕРМАНСКИМ ДРЖАВАМА</vt:lpstr>
      <vt:lpstr>ДОКАЗНА СРЕДСТВА</vt:lpstr>
      <vt:lpstr>MAGNA CARTA LIBERTATUM</vt:lpstr>
      <vt:lpstr>HABEAS CORPUS ACT</vt:lpstr>
      <vt:lpstr>COMMON LAW</vt:lpstr>
      <vt:lpstr>STATUTE LAW</vt:lpstr>
      <vt:lpstr>EQUITY LAW</vt:lpstr>
      <vt:lpstr>СВОЈИНА У COMMON LAW СИСТЕМУ</vt:lpstr>
      <vt:lpstr>ТРАСТ У COMMON LAW СИСТЕМУ</vt:lpstr>
      <vt:lpstr>НАСЛЕДНО, БРАЧНО И ПОРОДИЧНО ПРАВО У COMMON LAW СИСТЕМУ</vt:lpstr>
      <vt:lpstr>КРИВИЧНО ПРАВО У COMMON LAW СИСТЕМУ</vt:lpstr>
      <vt:lpstr>СУЂЕЊЕ И СУДСКИ ПОСТУПАК У COMMON LAW СИСТЕМУ</vt:lpstr>
      <vt:lpstr>ОСНОВНЕ ОДЛИКЕ НОВОГ ВЕКА</vt:lpstr>
      <vt:lpstr>ПРУСКИ ГРАЂАНСКИ ЗАКОНИК</vt:lpstr>
      <vt:lpstr>АУСТРИЈСКИ ГРАЂАНСКИ ЗАКОНИК</vt:lpstr>
      <vt:lpstr>НЕМАЧКИ ГРАЂАНСКИ ЗАКОНИК</vt:lpstr>
      <vt:lpstr>УСТАВ ИЗ 1848. ГОДИНЕ</vt:lpstr>
      <vt:lpstr>ШВАЈЦАРСКИ ГРАЂАНСКИ ЗАКОНИК</vt:lpstr>
      <vt:lpstr>УСТАВНИ АКТИ МОДЕРНЕ ЕНГЛЕСКЕ</vt:lpstr>
      <vt:lpstr>ПРАВНО-ПОЛИТИЧКИ ДОКУМЕНТИ АМЕРИЧКЕ РЕВОЛУЦИЈЕ</vt:lpstr>
      <vt:lpstr>АМЕРИЧКИ УСТАВ ИЗ  1787. ГОДИНЕ</vt:lpstr>
      <vt:lpstr>КОНГРЕС</vt:lpstr>
      <vt:lpstr>ПРЕДСЕДНИК</vt:lpstr>
      <vt:lpstr>ВРХОВНИ СУД</vt:lpstr>
      <vt:lpstr>BILL OF RIGHTS  И УСТАВНИ АМАНДМАНИ</vt:lpstr>
      <vt:lpstr>ДЕКЛАРАЦИЈА О ПРАВИМА ЧОВЕКА И ГРАЂАНИНА</vt:lpstr>
      <vt:lpstr>УСТАВ ИЗ 1791. ГОДИНЕ</vt:lpstr>
      <vt:lpstr>УСТАВ ИЗ 1793. ГОДИНЕ (МОНТАЊАРСКИ УСТАВ)</vt:lpstr>
      <vt:lpstr>УСТАВ ИЗ 1795. ГОДИНЕ</vt:lpstr>
      <vt:lpstr>УСТАВ ИЗ 1799. ГОДИНЕ</vt:lpstr>
      <vt:lpstr>CODE CIVIL</vt:lpstr>
      <vt:lpstr>ДРУГА РЕПУБЛИКА И УСТАВ ИЗ 1848. ГОДИНЕ</vt:lpstr>
      <vt:lpstr>ТРЕЋА РЕПУБЛИКА</vt:lpstr>
      <vt:lpstr>ЧЕТВРТА И ПЕТА РЕПУБЛИКА</vt:lpstr>
      <vt:lpstr>ПРАВНА ТРАДИЦИЈА СОЦИЈАЛИСТИЧКИХ ЗЕМАЉА</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Korisnik</dc:creator>
  <cp:lastModifiedBy>Korisnik</cp:lastModifiedBy>
  <cp:revision>385</cp:revision>
  <dcterms:created xsi:type="dcterms:W3CDTF">2006-08-16T00:00:00Z</dcterms:created>
  <dcterms:modified xsi:type="dcterms:W3CDTF">2020-03-28T15:15:57Z</dcterms:modified>
</cp:coreProperties>
</file>