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12/19/2018</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12/19/2018</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12/19/2018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12/19/2018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12/19/2018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12/19/2018</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12/19/2018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12/19/2018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12/19/2018</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362199"/>
          </a:xfrm>
        </p:spPr>
        <p:txBody>
          <a:bodyPr>
            <a:normAutofit/>
          </a:bodyPr>
          <a:lstStyle/>
          <a:p>
            <a:r>
              <a:rPr lang="sr-Cyrl-RS" sz="6000" dirty="0" smtClean="0"/>
              <a:t>НАЦИОНАЛНА ПРАВНА ИСТОРИЈА</a:t>
            </a:r>
            <a:endParaRPr lang="en-US" sz="6000" dirty="0"/>
          </a:p>
        </p:txBody>
      </p:sp>
      <p:sp>
        <p:nvSpPr>
          <p:cNvPr id="3" name="Subtitle 2"/>
          <p:cNvSpPr>
            <a:spLocks noGrp="1"/>
          </p:cNvSpPr>
          <p:nvPr>
            <p:ph type="subTitle" idx="1"/>
          </p:nvPr>
        </p:nvSpPr>
        <p:spPr/>
        <p:txBody>
          <a:bodyPr/>
          <a:lstStyle/>
          <a:p>
            <a:endParaRPr lang="sr-Cyrl-RS" dirty="0" smtClean="0"/>
          </a:p>
          <a:p>
            <a:r>
              <a:rPr lang="sr-Cyrl-RS" dirty="0" smtClean="0">
                <a:latin typeface="+mj-lt"/>
              </a:rPr>
              <a:t>ДОЦ. ДР САЊА САВИЋ</a:t>
            </a:r>
            <a:endParaRPr lang="en-US"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ПОЛОЖАЈ ЛИЦА У ПРАВНОМ ПОРЕТКУ</a:t>
            </a:r>
            <a:endParaRPr lang="en-US" dirty="0"/>
          </a:p>
        </p:txBody>
      </p:sp>
      <p:sp>
        <p:nvSpPr>
          <p:cNvPr id="3" name="Content Placeholder 2"/>
          <p:cNvSpPr>
            <a:spLocks noGrp="1"/>
          </p:cNvSpPr>
          <p:nvPr>
            <p:ph idx="1"/>
          </p:nvPr>
        </p:nvSpPr>
        <p:spPr/>
        <p:txBody>
          <a:bodyPr/>
          <a:lstStyle/>
          <a:p>
            <a:r>
              <a:rPr lang="sr-Cyrl-RS" dirty="0" smtClean="0"/>
              <a:t>Физичка лица</a:t>
            </a:r>
          </a:p>
          <a:p>
            <a:r>
              <a:rPr lang="sr-Cyrl-RS" smtClean="0"/>
              <a:t>Правна лица</a:t>
            </a:r>
          </a:p>
          <a:p>
            <a:r>
              <a:rPr lang="sr-Cyrl-RS" dirty="0" smtClean="0"/>
              <a:t>Правна способност</a:t>
            </a:r>
          </a:p>
          <a:p>
            <a:r>
              <a:rPr lang="sr-Cyrl-RS" dirty="0" smtClean="0"/>
              <a:t>Пословна способност</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СТВАРНО ПРАВО</a:t>
            </a:r>
            <a:endParaRPr lang="en-US" dirty="0"/>
          </a:p>
        </p:txBody>
      </p:sp>
      <p:sp>
        <p:nvSpPr>
          <p:cNvPr id="3" name="Content Placeholder 2"/>
          <p:cNvSpPr>
            <a:spLocks noGrp="1"/>
          </p:cNvSpPr>
          <p:nvPr>
            <p:ph idx="1"/>
          </p:nvPr>
        </p:nvSpPr>
        <p:spPr/>
        <p:txBody>
          <a:bodyPr/>
          <a:lstStyle/>
          <a:p>
            <a:r>
              <a:rPr lang="sr-Cyrl-RS" dirty="0" smtClean="0"/>
              <a:t>Својина - земљишна, имунитети</a:t>
            </a:r>
          </a:p>
          <a:p>
            <a:r>
              <a:rPr lang="sr-Cyrl-RS" dirty="0" smtClean="0"/>
              <a:t>Баштина – слободна и потчињена</a:t>
            </a:r>
          </a:p>
          <a:p>
            <a:r>
              <a:rPr lang="sr-Cyrl-RS" dirty="0" smtClean="0"/>
              <a:t>Пронија</a:t>
            </a:r>
          </a:p>
          <a:p>
            <a:r>
              <a:rPr lang="sr-Cyrl-RS" dirty="0" smtClean="0"/>
              <a:t>Прибављање и престанак својине</a:t>
            </a:r>
          </a:p>
          <a:p>
            <a:r>
              <a:rPr lang="sr-Cyrl-RS" dirty="0" smtClean="0"/>
              <a:t>Стварна права на туђим стварима</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ОБЛИГАЦИОНО ПРАВО</a:t>
            </a:r>
            <a:endParaRPr lang="en-US" dirty="0"/>
          </a:p>
        </p:txBody>
      </p:sp>
      <p:sp>
        <p:nvSpPr>
          <p:cNvPr id="3" name="Content Placeholder 2"/>
          <p:cNvSpPr>
            <a:spLocks noGrp="1"/>
          </p:cNvSpPr>
          <p:nvPr>
            <p:ph idx="1"/>
          </p:nvPr>
        </p:nvSpPr>
        <p:spPr/>
        <p:txBody>
          <a:bodyPr>
            <a:normAutofit lnSpcReduction="10000"/>
          </a:bodyPr>
          <a:lstStyle/>
          <a:p>
            <a:r>
              <a:rPr lang="sr-Cyrl-RS" dirty="0" smtClean="0"/>
              <a:t>Поклон</a:t>
            </a:r>
            <a:r>
              <a:rPr lang="en-GB" dirty="0" smtClean="0"/>
              <a:t> </a:t>
            </a:r>
            <a:r>
              <a:rPr lang="sr-Cyrl-RS" dirty="0" smtClean="0"/>
              <a:t>– поклони црквама и манастирима, неопозивост</a:t>
            </a:r>
          </a:p>
          <a:p>
            <a:r>
              <a:rPr lang="sr-Cyrl-RS" dirty="0" smtClean="0"/>
              <a:t>Размена – предходила купопродаји</a:t>
            </a:r>
          </a:p>
          <a:p>
            <a:r>
              <a:rPr lang="sr-Cyrl-RS" dirty="0" smtClean="0"/>
              <a:t>Купопродаја – капара, право прече куповине приликом продаје земљишног поседа</a:t>
            </a:r>
          </a:p>
          <a:p>
            <a:r>
              <a:rPr lang="sr-Cyrl-RS" dirty="0" smtClean="0"/>
              <a:t>Остава – остављање вредних покретних ствари у Дубровнику</a:t>
            </a:r>
          </a:p>
          <a:p>
            <a:r>
              <a:rPr lang="sr-Cyrl-RS" dirty="0" smtClean="0"/>
              <a:t>Зајам и залога - камата</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БРАЧНО И ПОРОДИЧНО ПРАВО</a:t>
            </a:r>
            <a:endParaRPr lang="en-US" dirty="0"/>
          </a:p>
        </p:txBody>
      </p:sp>
      <p:sp>
        <p:nvSpPr>
          <p:cNvPr id="3" name="Content Placeholder 2"/>
          <p:cNvSpPr>
            <a:spLocks noGrp="1"/>
          </p:cNvSpPr>
          <p:nvPr>
            <p:ph idx="1"/>
          </p:nvPr>
        </p:nvSpPr>
        <p:spPr/>
        <p:txBody>
          <a:bodyPr/>
          <a:lstStyle/>
          <a:p>
            <a:r>
              <a:rPr lang="sr-Cyrl-RS" dirty="0" smtClean="0"/>
              <a:t>У надлежности цркве</a:t>
            </a:r>
          </a:p>
          <a:p>
            <a:r>
              <a:rPr lang="sr-Cyrl-RS" dirty="0" smtClean="0"/>
              <a:t>Акти путем којих је уређена материја брачног права: Жичка повеља из 1220. године, Законоправило, Душанов законик</a:t>
            </a:r>
          </a:p>
          <a:p>
            <a:r>
              <a:rPr lang="sr-Cyrl-RS" dirty="0" smtClean="0"/>
              <a:t>Проста породица и породична задруга</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НАСЛЕДНО ПРАВО</a:t>
            </a:r>
            <a:endParaRPr lang="en-US" dirty="0"/>
          </a:p>
        </p:txBody>
      </p:sp>
      <p:sp>
        <p:nvSpPr>
          <p:cNvPr id="3" name="Content Placeholder 2"/>
          <p:cNvSpPr>
            <a:spLocks noGrp="1"/>
          </p:cNvSpPr>
          <p:nvPr>
            <p:ph idx="1"/>
          </p:nvPr>
        </p:nvSpPr>
        <p:spPr/>
        <p:txBody>
          <a:bodyPr/>
          <a:lstStyle/>
          <a:p>
            <a:r>
              <a:rPr lang="sr-Cyrl-RS" dirty="0" smtClean="0"/>
              <a:t>Регулисано је обичајним правом, Законоправилом, Скраћеном синтагмом и Душановим закоником</a:t>
            </a:r>
          </a:p>
          <a:p>
            <a:r>
              <a:rPr lang="sr-Cyrl-RS" dirty="0" smtClean="0"/>
              <a:t>Законско и тестаментарно наслеђивање</a:t>
            </a:r>
          </a:p>
          <a:p>
            <a:r>
              <a:rPr lang="sr-Cyrl-RS" dirty="0" smtClean="0"/>
              <a:t>Ограничења у наслеђивању свештеника и занатлија</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КРИВИЧНО ПРАВО</a:t>
            </a:r>
            <a:endParaRPr lang="en-US" dirty="0"/>
          </a:p>
        </p:txBody>
      </p:sp>
      <p:sp>
        <p:nvSpPr>
          <p:cNvPr id="3" name="Content Placeholder 2"/>
          <p:cNvSpPr>
            <a:spLocks noGrp="1"/>
          </p:cNvSpPr>
          <p:nvPr>
            <p:ph idx="1"/>
          </p:nvPr>
        </p:nvSpPr>
        <p:spPr/>
        <p:txBody>
          <a:bodyPr>
            <a:normAutofit/>
          </a:bodyPr>
          <a:lstStyle/>
          <a:p>
            <a:r>
              <a:rPr lang="sr-Cyrl-RS" dirty="0" smtClean="0"/>
              <a:t>Крвна освета – талион – композиција</a:t>
            </a:r>
          </a:p>
          <a:p>
            <a:r>
              <a:rPr lang="sr-Cyrl-RS" dirty="0" smtClean="0"/>
              <a:t>Кривично дело – обида, кривина, сагрешеније</a:t>
            </a:r>
          </a:p>
          <a:p>
            <a:r>
              <a:rPr lang="sr-Cyrl-RS" dirty="0" smtClean="0"/>
              <a:t>Извршење кривичног дела – испакостити, преступити</a:t>
            </a:r>
          </a:p>
          <a:p>
            <a:r>
              <a:rPr lang="sr-Cyrl-RS" dirty="0" smtClean="0"/>
              <a:t>Одговорност – колективна и индивидуална</a:t>
            </a:r>
          </a:p>
          <a:p>
            <a:r>
              <a:rPr lang="sr-Cyrl-RS" dirty="0" smtClean="0"/>
              <a:t>Виност – умишљај, нехат</a:t>
            </a:r>
          </a:p>
          <a:p>
            <a:r>
              <a:rPr lang="sr-Cyrl-RS" dirty="0" smtClean="0"/>
              <a:t>Урачунљивост</a:t>
            </a:r>
          </a:p>
          <a:p>
            <a:r>
              <a:rPr lang="sr-Cyrl-RS" dirty="0" smtClean="0"/>
              <a:t>Казне: телесна, смртна, лишење слободе</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КРИВИЧНА ДЕЛА ПРОТИВ ДРЖАВНОГ УРЕЂЕЊА И ПОРЕТКА</a:t>
            </a:r>
            <a:endParaRPr lang="en-US" dirty="0"/>
          </a:p>
        </p:txBody>
      </p:sp>
      <p:sp>
        <p:nvSpPr>
          <p:cNvPr id="3" name="Content Placeholder 2"/>
          <p:cNvSpPr>
            <a:spLocks noGrp="1"/>
          </p:cNvSpPr>
          <p:nvPr>
            <p:ph idx="1"/>
          </p:nvPr>
        </p:nvSpPr>
        <p:spPr/>
        <p:txBody>
          <a:bodyPr>
            <a:normAutofit/>
          </a:bodyPr>
          <a:lstStyle/>
          <a:p>
            <a:r>
              <a:rPr lang="sr-Cyrl-RS" dirty="0" smtClean="0"/>
              <a:t>Невера</a:t>
            </a:r>
          </a:p>
          <a:p>
            <a:r>
              <a:rPr lang="sr-Cyrl-RS" dirty="0" smtClean="0"/>
              <a:t>Непокоравање владаочевим наредбама</a:t>
            </a:r>
          </a:p>
          <a:p>
            <a:r>
              <a:rPr lang="sr-Cyrl-RS" dirty="0" smtClean="0"/>
              <a:t>Преправљање (фалсификовање) повеља</a:t>
            </a:r>
          </a:p>
          <a:p>
            <a:r>
              <a:rPr lang="sr-Cyrl-RS" dirty="0" smtClean="0"/>
              <a:t>Тајно ковање новца</a:t>
            </a:r>
          </a:p>
          <a:p>
            <a:r>
              <a:rPr lang="sr-Cyrl-RS" dirty="0" smtClean="0"/>
              <a:t>Неплаћање соћа</a:t>
            </a:r>
          </a:p>
          <a:p>
            <a:r>
              <a:rPr lang="sr-Cyrl-RS" dirty="0" smtClean="0"/>
              <a:t>Збор себара</a:t>
            </a:r>
          </a:p>
          <a:p>
            <a:r>
              <a:rPr lang="sr-Cyrl-RS" dirty="0" smtClean="0"/>
              <a:t>Бежање меропаха са властелинства</a:t>
            </a:r>
          </a:p>
          <a:p>
            <a:r>
              <a:rPr lang="sr-Cyrl-RS" dirty="0" smtClean="0"/>
              <a:t>Провод или прејем људски</a:t>
            </a:r>
          </a:p>
          <a:p>
            <a:r>
              <a:rPr lang="sr-Cyrl-RS" dirty="0" smtClean="0"/>
              <a:t>Незаконито примање туђег меропаха</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КРИВИЧНА ДЕЛА ПРОТИВ ВЕРЕ</a:t>
            </a:r>
            <a:endParaRPr lang="en-US" dirty="0"/>
          </a:p>
        </p:txBody>
      </p:sp>
      <p:sp>
        <p:nvSpPr>
          <p:cNvPr id="3" name="Content Placeholder 2"/>
          <p:cNvSpPr>
            <a:spLocks noGrp="1"/>
          </p:cNvSpPr>
          <p:nvPr>
            <p:ph idx="1"/>
          </p:nvPr>
        </p:nvSpPr>
        <p:spPr/>
        <p:txBody>
          <a:bodyPr/>
          <a:lstStyle/>
          <a:p>
            <a:r>
              <a:rPr lang="sr-Cyrl-RS" dirty="0" smtClean="0"/>
              <a:t>Јерес</a:t>
            </a:r>
          </a:p>
          <a:p>
            <a:r>
              <a:rPr lang="sr-Cyrl-RS" dirty="0" smtClean="0"/>
              <a:t>Прелазак и превођење у католичанство</a:t>
            </a:r>
          </a:p>
          <a:p>
            <a:r>
              <a:rPr lang="sr-Cyrl-RS" dirty="0" smtClean="0"/>
              <a:t>Враџбине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КРИВИЧНА ДЕЛА ПРОТИВ СУДСТВА</a:t>
            </a:r>
            <a:endParaRPr lang="en-US" dirty="0"/>
          </a:p>
        </p:txBody>
      </p:sp>
      <p:sp>
        <p:nvSpPr>
          <p:cNvPr id="3" name="Content Placeholder 2"/>
          <p:cNvSpPr>
            <a:spLocks noGrp="1"/>
          </p:cNvSpPr>
          <p:nvPr>
            <p:ph idx="1"/>
          </p:nvPr>
        </p:nvSpPr>
        <p:spPr/>
        <p:txBody>
          <a:bodyPr/>
          <a:lstStyle/>
          <a:p>
            <a:r>
              <a:rPr lang="sr-Cyrl-RS" dirty="0" smtClean="0"/>
              <a:t>Самосуд</a:t>
            </a:r>
          </a:p>
          <a:p>
            <a:r>
              <a:rPr lang="sr-Cyrl-RS" dirty="0" smtClean="0"/>
              <a:t>Срамоћење судије</a:t>
            </a:r>
          </a:p>
          <a:p>
            <a:r>
              <a:rPr lang="sr-Cyrl-RS" dirty="0" smtClean="0"/>
              <a:t>Престој</a:t>
            </a:r>
          </a:p>
          <a:p>
            <a:r>
              <a:rPr lang="sr-Cyrl-RS" dirty="0" smtClean="0"/>
              <a:t>Одбој</a:t>
            </a:r>
          </a:p>
          <a:p>
            <a:r>
              <a:rPr lang="sr-Cyrl-RS" dirty="0" smtClean="0"/>
              <a:t>Послух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КРИВИЧНА ДЕЛА ПРОТИВ ЛИЧНОСТИ</a:t>
            </a:r>
            <a:endParaRPr lang="en-US" dirty="0"/>
          </a:p>
        </p:txBody>
      </p:sp>
      <p:sp>
        <p:nvSpPr>
          <p:cNvPr id="3" name="Content Placeholder 2"/>
          <p:cNvSpPr>
            <a:spLocks noGrp="1"/>
          </p:cNvSpPr>
          <p:nvPr>
            <p:ph idx="1"/>
          </p:nvPr>
        </p:nvSpPr>
        <p:spPr/>
        <p:txBody>
          <a:bodyPr/>
          <a:lstStyle/>
          <a:p>
            <a:r>
              <a:rPr lang="sr-Cyrl-RS" dirty="0" smtClean="0"/>
              <a:t>Убиство</a:t>
            </a:r>
          </a:p>
          <a:p>
            <a:r>
              <a:rPr lang="sr-Cyrl-RS" dirty="0" smtClean="0"/>
              <a:t>Телесне повреде</a:t>
            </a:r>
          </a:p>
          <a:p>
            <a:r>
              <a:rPr lang="sr-Cyrl-RS" dirty="0" smtClean="0"/>
              <a:t>Силовање</a:t>
            </a:r>
          </a:p>
          <a:p>
            <a:r>
              <a:rPr lang="sr-Cyrl-RS" dirty="0" smtClean="0"/>
              <a:t>Увреда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ОБИЧАЈНО ПРАВО</a:t>
            </a:r>
            <a:endParaRPr lang="en-US" dirty="0"/>
          </a:p>
        </p:txBody>
      </p:sp>
      <p:sp>
        <p:nvSpPr>
          <p:cNvPr id="3" name="Content Placeholder 2"/>
          <p:cNvSpPr>
            <a:spLocks noGrp="1"/>
          </p:cNvSpPr>
          <p:nvPr>
            <p:ph idx="1"/>
          </p:nvPr>
        </p:nvSpPr>
        <p:spPr/>
        <p:txBody>
          <a:bodyPr/>
          <a:lstStyle/>
          <a:p>
            <a:r>
              <a:rPr lang="sr-Cyrl-RS" dirty="0" smtClean="0"/>
              <a:t>Појам</a:t>
            </a:r>
          </a:p>
          <a:p>
            <a:r>
              <a:rPr lang="sr-Cyrl-RS" dirty="0" smtClean="0"/>
              <a:t>Значај</a:t>
            </a:r>
          </a:p>
          <a:p>
            <a:r>
              <a:rPr lang="sr-Cyrl-RS" dirty="0" smtClean="0"/>
              <a:t>Регулисање различитих питања путем обичајног права</a:t>
            </a:r>
          </a:p>
          <a:p>
            <a:r>
              <a:rPr lang="sr-Cyrl-RS" dirty="0" smtClean="0"/>
              <a:t>Кодификовање обичајног права</a:t>
            </a:r>
          </a:p>
          <a:p>
            <a:r>
              <a:rPr lang="sr-Cyrl-RS" dirty="0" smtClean="0"/>
              <a:t>Примена обичајног права у случају правних празнина</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КРИВИЧНА ДЕЛА ПРОТИВ ИМОВИНЕ</a:t>
            </a:r>
            <a:endParaRPr lang="en-US" dirty="0"/>
          </a:p>
        </p:txBody>
      </p:sp>
      <p:sp>
        <p:nvSpPr>
          <p:cNvPr id="3" name="Content Placeholder 2"/>
          <p:cNvSpPr>
            <a:spLocks noGrp="1"/>
          </p:cNvSpPr>
          <p:nvPr>
            <p:ph idx="1"/>
          </p:nvPr>
        </p:nvSpPr>
        <p:spPr/>
        <p:txBody>
          <a:bodyPr/>
          <a:lstStyle/>
          <a:p>
            <a:r>
              <a:rPr lang="sr-Cyrl-RS" dirty="0" smtClean="0"/>
              <a:t>Крађа и разбојништво</a:t>
            </a:r>
          </a:p>
          <a:p>
            <a:r>
              <a:rPr lang="sr-Cyrl-RS" dirty="0" smtClean="0"/>
              <a:t>Паљевина</a:t>
            </a:r>
          </a:p>
          <a:p>
            <a:r>
              <a:rPr lang="sr-Cyrl-RS" dirty="0" smtClean="0"/>
              <a:t>Потка</a:t>
            </a:r>
          </a:p>
          <a:p>
            <a:r>
              <a:rPr lang="sr-Cyrl-RS" dirty="0" smtClean="0"/>
              <a:t>Попаша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СУДОВИ</a:t>
            </a:r>
            <a:endParaRPr lang="en-US" dirty="0"/>
          </a:p>
        </p:txBody>
      </p:sp>
      <p:sp>
        <p:nvSpPr>
          <p:cNvPr id="3" name="Content Placeholder 2"/>
          <p:cNvSpPr>
            <a:spLocks noGrp="1"/>
          </p:cNvSpPr>
          <p:nvPr>
            <p:ph idx="1"/>
          </p:nvPr>
        </p:nvSpPr>
        <p:spPr/>
        <p:txBody>
          <a:bodyPr>
            <a:normAutofit/>
          </a:bodyPr>
          <a:lstStyle/>
          <a:p>
            <a:r>
              <a:rPr lang="sr-Cyrl-RS" dirty="0" smtClean="0"/>
              <a:t>Државно судство – владарев лични суд, суд на владаревом двору, судије “царства ми”, управни органи као судије</a:t>
            </a:r>
          </a:p>
          <a:p>
            <a:r>
              <a:rPr lang="sr-Cyrl-RS" dirty="0" smtClean="0"/>
              <a:t>Патримонијално судство – црквени патримонијални суд, властелински суд</a:t>
            </a:r>
          </a:p>
          <a:p>
            <a:r>
              <a:rPr lang="sr-Cyrl-RS" dirty="0" smtClean="0"/>
              <a:t>Сеоско и влашко судство</a:t>
            </a:r>
          </a:p>
          <a:p>
            <a:r>
              <a:rPr lang="sr-Cyrl-RS" dirty="0" smtClean="0"/>
              <a:t>Судије у градовима</a:t>
            </a:r>
          </a:p>
          <a:p>
            <a:r>
              <a:rPr lang="sr-Cyrl-RS" dirty="0" smtClean="0"/>
              <a:t>Суђење Дубровчана са поданицима српске државе</a:t>
            </a:r>
          </a:p>
          <a:p>
            <a:r>
              <a:rPr lang="sr-Cyrl-RS" dirty="0" smtClean="0"/>
              <a:t>Аутономно дубровачко судство на српској територији</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СУДСКИ ПОСТУПАК</a:t>
            </a:r>
            <a:endParaRPr lang="en-US" dirty="0"/>
          </a:p>
        </p:txBody>
      </p:sp>
      <p:sp>
        <p:nvSpPr>
          <p:cNvPr id="3" name="Content Placeholder 2"/>
          <p:cNvSpPr>
            <a:spLocks noGrp="1"/>
          </p:cNvSpPr>
          <p:nvPr>
            <p:ph idx="1"/>
          </p:nvPr>
        </p:nvSpPr>
        <p:spPr/>
        <p:txBody>
          <a:bodyPr>
            <a:normAutofit fontScale="92500" lnSpcReduction="10000"/>
          </a:bodyPr>
          <a:lstStyle/>
          <a:p>
            <a:r>
              <a:rPr lang="sr-Cyrl-RS" dirty="0"/>
              <a:t>З</a:t>
            </a:r>
            <a:r>
              <a:rPr lang="sr-Cyrl-RS" dirty="0" smtClean="0"/>
              <a:t>абрана самопомоћи, није се правила разлика између грађанског и кривичног поступка, акузаторски поступак</a:t>
            </a:r>
          </a:p>
          <a:p>
            <a:r>
              <a:rPr lang="sr-Cyrl-RS" dirty="0" smtClean="0"/>
              <a:t>Позивање на суд</a:t>
            </a:r>
          </a:p>
          <a:p>
            <a:r>
              <a:rPr lang="sr-Cyrl-RS" dirty="0" smtClean="0"/>
              <a:t>Расправа</a:t>
            </a:r>
          </a:p>
          <a:p>
            <a:r>
              <a:rPr lang="sr-Cyrl-RS" dirty="0" smtClean="0"/>
              <a:t>Доказивање и докази – лице или обличеније, свод, божији суд, исправе, заклетва, порота, сведоци и признање</a:t>
            </a:r>
          </a:p>
          <a:p>
            <a:r>
              <a:rPr lang="sr-Cyrl-RS" dirty="0" smtClean="0"/>
              <a:t>Пресуда – писмена, нема жалбе</a:t>
            </a:r>
          </a:p>
          <a:p>
            <a:r>
              <a:rPr lang="sr-Cyrl-RS" dirty="0" smtClean="0"/>
              <a:t>Извршење пресуде</a:t>
            </a:r>
          </a:p>
          <a:p>
            <a:r>
              <a:rPr lang="sr-Cyrl-RS" dirty="0" smtClean="0"/>
              <a:t>Кривични поступак по службеној дужности – инквизиторски поступак, крађа и разбојништво</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ИЗВОРИ ПРАВА У </a:t>
            </a:r>
            <a:br>
              <a:rPr lang="sr-Cyrl-RS" dirty="0" smtClean="0"/>
            </a:br>
            <a:r>
              <a:rPr lang="sr-Cyrl-RS" dirty="0" smtClean="0"/>
              <a:t>СРЕДЊОВЕКОВНОЈ БОСНИ</a:t>
            </a:r>
            <a:endParaRPr lang="en-US" dirty="0"/>
          </a:p>
        </p:txBody>
      </p:sp>
      <p:sp>
        <p:nvSpPr>
          <p:cNvPr id="3" name="Content Placeholder 2"/>
          <p:cNvSpPr>
            <a:spLocks noGrp="1"/>
          </p:cNvSpPr>
          <p:nvPr>
            <p:ph idx="1"/>
          </p:nvPr>
        </p:nvSpPr>
        <p:spPr/>
        <p:txBody>
          <a:bodyPr/>
          <a:lstStyle/>
          <a:p>
            <a:r>
              <a:rPr lang="sr-Cyrl-RS" dirty="0" smtClean="0"/>
              <a:t>Обичајно право</a:t>
            </a:r>
          </a:p>
          <a:p>
            <a:r>
              <a:rPr lang="sr-Cyrl-RS" dirty="0" smtClean="0"/>
              <a:t>Повеље</a:t>
            </a:r>
          </a:p>
          <a:p>
            <a:r>
              <a:rPr lang="sr-Cyrl-RS" dirty="0" smtClean="0"/>
              <a:t>Међународни уговори</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ЦРКВА БОСАНСКА</a:t>
            </a:r>
            <a:endParaRPr lang="en-US" dirty="0"/>
          </a:p>
        </p:txBody>
      </p:sp>
      <p:sp>
        <p:nvSpPr>
          <p:cNvPr id="3" name="Content Placeholder 2"/>
          <p:cNvSpPr>
            <a:spLocks noGrp="1"/>
          </p:cNvSpPr>
          <p:nvPr>
            <p:ph idx="1"/>
          </p:nvPr>
        </p:nvSpPr>
        <p:spPr/>
        <p:txBody>
          <a:bodyPr/>
          <a:lstStyle/>
          <a:p>
            <a:r>
              <a:rPr lang="sr-Cyrl-RS" dirty="0" smtClean="0"/>
              <a:t>Дуалистичко учење</a:t>
            </a:r>
          </a:p>
          <a:p>
            <a:r>
              <a:rPr lang="sr-Cyrl-RS" dirty="0" smtClean="0"/>
              <a:t>Дјед – гости – старци</a:t>
            </a:r>
          </a:p>
          <a:p>
            <a:r>
              <a:rPr lang="sr-Cyrl-RS" dirty="0" smtClean="0"/>
              <a:t>Крстјани</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ДРЖАВНА ОРГАНИЗАЦИЈА</a:t>
            </a:r>
            <a:endParaRPr lang="en-US" dirty="0"/>
          </a:p>
        </p:txBody>
      </p:sp>
      <p:sp>
        <p:nvSpPr>
          <p:cNvPr id="3" name="Content Placeholder 2"/>
          <p:cNvSpPr>
            <a:spLocks noGrp="1"/>
          </p:cNvSpPr>
          <p:nvPr>
            <p:ph idx="1"/>
          </p:nvPr>
        </p:nvSpPr>
        <p:spPr/>
        <p:txBody>
          <a:bodyPr/>
          <a:lstStyle/>
          <a:p>
            <a:r>
              <a:rPr lang="sr-Cyrl-RS" dirty="0" smtClean="0"/>
              <a:t>Владар – кнез, бан, краљ (1377. године)</a:t>
            </a:r>
          </a:p>
          <a:p>
            <a:r>
              <a:rPr lang="sr-Cyrl-RS" dirty="0" smtClean="0"/>
              <a:t>Станак – збор, сва Босна, русаг, русаг босански</a:t>
            </a:r>
          </a:p>
          <a:p>
            <a:r>
              <a:rPr lang="sr-Cyrl-RS" dirty="0" smtClean="0"/>
              <a:t>Однос између владара и станка</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СТАТУСНО ПРАВО</a:t>
            </a:r>
            <a:endParaRPr lang="en-US" dirty="0"/>
          </a:p>
        </p:txBody>
      </p:sp>
      <p:sp>
        <p:nvSpPr>
          <p:cNvPr id="3" name="Content Placeholder 2"/>
          <p:cNvSpPr>
            <a:spLocks noGrp="1"/>
          </p:cNvSpPr>
          <p:nvPr>
            <p:ph idx="1"/>
          </p:nvPr>
        </p:nvSpPr>
        <p:spPr/>
        <p:txBody>
          <a:bodyPr/>
          <a:lstStyle/>
          <a:p>
            <a:r>
              <a:rPr lang="sr-Cyrl-RS" dirty="0" smtClean="0"/>
              <a:t>Властела</a:t>
            </a:r>
          </a:p>
          <a:p>
            <a:r>
              <a:rPr lang="sr-Cyrl-RS" dirty="0" smtClean="0"/>
              <a:t>Зависно становништво</a:t>
            </a:r>
          </a:p>
          <a:p>
            <a:r>
              <a:rPr lang="sr-Cyrl-RS" dirty="0" smtClean="0"/>
              <a:t>Робови</a:t>
            </a:r>
          </a:p>
          <a:p>
            <a:r>
              <a:rPr lang="sr-Cyrl-RS" dirty="0" smtClean="0"/>
              <a:t>Грађани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ГРАЂАНСКО ПРАВО</a:t>
            </a:r>
            <a:endParaRPr lang="en-US" dirty="0"/>
          </a:p>
        </p:txBody>
      </p:sp>
      <p:sp>
        <p:nvSpPr>
          <p:cNvPr id="3" name="Content Placeholder 2"/>
          <p:cNvSpPr>
            <a:spLocks noGrp="1"/>
          </p:cNvSpPr>
          <p:nvPr>
            <p:ph idx="1"/>
          </p:nvPr>
        </p:nvSpPr>
        <p:spPr/>
        <p:txBody>
          <a:bodyPr>
            <a:normAutofit/>
          </a:bodyPr>
          <a:lstStyle/>
          <a:p>
            <a:r>
              <a:rPr lang="sr-Cyrl-RS" dirty="0" smtClean="0"/>
              <a:t>Стварно право – племенита баштина, племенштина</a:t>
            </a:r>
          </a:p>
          <a:p>
            <a:r>
              <a:rPr lang="sr-Cyrl-RS" dirty="0" smtClean="0"/>
              <a:t>Облигационо право – уговор о купопродаји, уговор о поклону, размени, остави, залози</a:t>
            </a:r>
          </a:p>
          <a:p>
            <a:r>
              <a:rPr lang="sr-Cyrl-RS" dirty="0" smtClean="0"/>
              <a:t>Породично, брачно и наследно право – породична задруга, обичајна правила за закључење брака (куповина или отмица невесте), могућ раскид брака, у наслеђивању се правила разлика између повлаштеног и зависног становништва</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КРИВИЧНО ПРАВО</a:t>
            </a:r>
            <a:endParaRPr lang="en-US" dirty="0"/>
          </a:p>
        </p:txBody>
      </p:sp>
      <p:sp>
        <p:nvSpPr>
          <p:cNvPr id="3" name="Content Placeholder 2"/>
          <p:cNvSpPr>
            <a:spLocks noGrp="1"/>
          </p:cNvSpPr>
          <p:nvPr>
            <p:ph idx="1"/>
          </p:nvPr>
        </p:nvSpPr>
        <p:spPr/>
        <p:txBody>
          <a:bodyPr/>
          <a:lstStyle/>
          <a:p>
            <a:r>
              <a:rPr lang="sr-Cyrl-RS" dirty="0" smtClean="0"/>
              <a:t>Кривина – правина</a:t>
            </a:r>
          </a:p>
          <a:p>
            <a:r>
              <a:rPr lang="sr-Cyrl-RS" dirty="0" smtClean="0"/>
              <a:t>Невера</a:t>
            </a:r>
          </a:p>
          <a:p>
            <a:r>
              <a:rPr lang="sr-Cyrl-RS" dirty="0" smtClean="0"/>
              <a:t>Убиство – нагодба, обраћање суду, крвна освета, глоба од 500 перпера</a:t>
            </a:r>
          </a:p>
          <a:p>
            <a:r>
              <a:rPr lang="sr-Cyrl-RS" dirty="0" smtClean="0"/>
              <a:t>Крађа и разбојништво – казна од 6 волова</a:t>
            </a:r>
          </a:p>
          <a:p>
            <a:r>
              <a:rPr lang="sr-Cyrl-RS" dirty="0" smtClean="0"/>
              <a:t>Казне – доминирају имовинске казне</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ПРОЦЕСНО ПРАВО</a:t>
            </a:r>
            <a:endParaRPr lang="en-US" dirty="0"/>
          </a:p>
        </p:txBody>
      </p:sp>
      <p:sp>
        <p:nvSpPr>
          <p:cNvPr id="3" name="Content Placeholder 2"/>
          <p:cNvSpPr>
            <a:spLocks noGrp="1"/>
          </p:cNvSpPr>
          <p:nvPr>
            <p:ph idx="1"/>
          </p:nvPr>
        </p:nvSpPr>
        <p:spPr/>
        <p:txBody>
          <a:bodyPr/>
          <a:lstStyle/>
          <a:p>
            <a:r>
              <a:rPr lang="sr-Cyrl-RS" dirty="0" smtClean="0"/>
              <a:t>Владарев суд</a:t>
            </a:r>
          </a:p>
          <a:p>
            <a:r>
              <a:rPr lang="sr-Cyrl-RS" dirty="0" smtClean="0"/>
              <a:t>Властелински суд</a:t>
            </a:r>
          </a:p>
          <a:p>
            <a:r>
              <a:rPr lang="sr-Cyrl-RS" dirty="0" smtClean="0"/>
              <a:t>Дубровачко судство</a:t>
            </a:r>
          </a:p>
          <a:p>
            <a:r>
              <a:rPr lang="sr-Cyrl-RS" dirty="0" smtClean="0"/>
              <a:t>Суђење у градовима</a:t>
            </a:r>
          </a:p>
          <a:p>
            <a:r>
              <a:rPr lang="sr-Cyrl-RS" dirty="0" smtClean="0"/>
              <a:t>Суђење властели</a:t>
            </a:r>
          </a:p>
          <a:p>
            <a:r>
              <a:rPr lang="sr-Cyrl-RS" dirty="0" smtClean="0"/>
              <a:t>Влашко судство</a:t>
            </a:r>
          </a:p>
          <a:p>
            <a:r>
              <a:rPr lang="sr-Cyrl-RS" dirty="0" smtClean="0"/>
              <a:t>Судски поступак</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ПОВЕЉЕ</a:t>
            </a:r>
            <a:endParaRPr lang="en-US" dirty="0"/>
          </a:p>
        </p:txBody>
      </p:sp>
      <p:sp>
        <p:nvSpPr>
          <p:cNvPr id="3" name="Content Placeholder 2"/>
          <p:cNvSpPr>
            <a:spLocks noGrp="1"/>
          </p:cNvSpPr>
          <p:nvPr>
            <p:ph idx="1"/>
          </p:nvPr>
        </p:nvSpPr>
        <p:spPr/>
        <p:txBody>
          <a:bodyPr/>
          <a:lstStyle/>
          <a:p>
            <a:r>
              <a:rPr lang="sr-Cyrl-RS" dirty="0" smtClean="0"/>
              <a:t>Појам</a:t>
            </a:r>
          </a:p>
          <a:p>
            <a:r>
              <a:rPr lang="sr-Cyrl-RS" dirty="0" smtClean="0"/>
              <a:t>Значај</a:t>
            </a:r>
          </a:p>
          <a:p>
            <a:r>
              <a:rPr lang="sr-Cyrl-RS" dirty="0" smtClean="0"/>
              <a:t>Подела – манастирске, властелинске и градске</a:t>
            </a:r>
          </a:p>
          <a:p>
            <a:r>
              <a:rPr lang="sr-Cyrl-RS" dirty="0" smtClean="0"/>
              <a:t>хрисовуље</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ПРАВО У ПРВОМ СРПСКОМ УСТАНКУ</a:t>
            </a:r>
            <a:endParaRPr lang="en-US" dirty="0"/>
          </a:p>
        </p:txBody>
      </p:sp>
      <p:sp>
        <p:nvSpPr>
          <p:cNvPr id="3" name="Content Placeholder 2"/>
          <p:cNvSpPr>
            <a:spLocks noGrp="1"/>
          </p:cNvSpPr>
          <p:nvPr>
            <p:ph idx="1"/>
          </p:nvPr>
        </p:nvSpPr>
        <p:spPr/>
        <p:txBody>
          <a:bodyPr/>
          <a:lstStyle/>
          <a:p>
            <a:r>
              <a:rPr lang="sr-Cyrl-RS" dirty="0" smtClean="0"/>
              <a:t>Закон проте Матеје Ненадовића – настао у мају 1804. године, као узор кориштена Крмчија, примењивао се у Ваљевској нахији, има 11 чланова који су углавном кривичноправног карактера</a:t>
            </a:r>
          </a:p>
          <a:p>
            <a:r>
              <a:rPr lang="sr-Cyrl-RS" dirty="0" smtClean="0"/>
              <a:t>Карађорђев законик – није познато време настанка и аутор, има 41 члан, регулише разнородну материју</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УСТАВНО ПИТАЊЕ ЗА ВРЕМЕ ПРВОГ СРПСКОГ УСТАНКА</a:t>
            </a:r>
            <a:endParaRPr lang="en-US" dirty="0"/>
          </a:p>
        </p:txBody>
      </p:sp>
      <p:sp>
        <p:nvSpPr>
          <p:cNvPr id="3" name="Content Placeholder 2"/>
          <p:cNvSpPr>
            <a:spLocks noGrp="1"/>
          </p:cNvSpPr>
          <p:nvPr>
            <p:ph idx="1"/>
          </p:nvPr>
        </p:nvSpPr>
        <p:spPr/>
        <p:txBody>
          <a:bodyPr/>
          <a:lstStyle/>
          <a:p>
            <a:r>
              <a:rPr lang="sr-Cyrl-RS" dirty="0" smtClean="0"/>
              <a:t>Руски предлози уставног уређења – Паулучијева конвенција и “Основаније правитељства српског” Константина Родофиникина из 1807. године</a:t>
            </a:r>
          </a:p>
          <a:p>
            <a:r>
              <a:rPr lang="sr-Cyrl-RS" dirty="0" smtClean="0"/>
              <a:t>Уставни акт из 1808. године</a:t>
            </a:r>
          </a:p>
          <a:p>
            <a:r>
              <a:rPr lang="sr-Cyrl-RS" dirty="0" smtClean="0"/>
              <a:t>Уставни акт из 1811. године</a:t>
            </a:r>
          </a:p>
          <a:p>
            <a:r>
              <a:rPr lang="sr-Cyrl-RS" dirty="0" smtClean="0"/>
              <a:t>Уставним актима је решено питање врховне власти</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УСТАВ ИЗ 1835. ГОДИНЕ</a:t>
            </a:r>
            <a:endParaRPr lang="en-US" dirty="0"/>
          </a:p>
        </p:txBody>
      </p:sp>
      <p:sp>
        <p:nvSpPr>
          <p:cNvPr id="3" name="Content Placeholder 2"/>
          <p:cNvSpPr>
            <a:spLocks noGrp="1"/>
          </p:cNvSpPr>
          <p:nvPr>
            <p:ph idx="1"/>
          </p:nvPr>
        </p:nvSpPr>
        <p:spPr/>
        <p:txBody>
          <a:bodyPr>
            <a:normAutofit fontScale="77500" lnSpcReduction="20000"/>
          </a:bodyPr>
          <a:lstStyle/>
          <a:p>
            <a:r>
              <a:rPr lang="sr-Cyrl-RS" dirty="0" smtClean="0"/>
              <a:t>Сретењски устав</a:t>
            </a:r>
          </a:p>
          <a:p>
            <a:r>
              <a:rPr lang="sr-Cyrl-RS" dirty="0" smtClean="0"/>
              <a:t>142 члана</a:t>
            </a:r>
          </a:p>
          <a:p>
            <a:r>
              <a:rPr lang="sr-Cyrl-RS" dirty="0" smtClean="0"/>
              <a:t>Кнез – налази се на челу државе, има законодавну и извршну власт, именује чланове Државног совјета</a:t>
            </a:r>
          </a:p>
          <a:p>
            <a:r>
              <a:rPr lang="sr-Cyrl-RS" dirty="0" smtClean="0"/>
              <a:t>Државни совјет - има законодавну, извршну и судску власт, чине га министри (попечитељи – њих шест: унутрашњих дела, иностраних дела, финансија, правосуђа, војске и просвете) и неодређени број совјетника</a:t>
            </a:r>
          </a:p>
          <a:p>
            <a:r>
              <a:rPr lang="sr-Cyrl-RS" dirty="0" smtClean="0"/>
              <a:t>Народна скупштина – стотину изабраних посланика, састаје се једном годишње, одлучује о промени устава и о убирању данка</a:t>
            </a:r>
          </a:p>
          <a:p>
            <a:r>
              <a:rPr lang="sr-Cyrl-RS" dirty="0" smtClean="0"/>
              <a:t>Одредбе о правима и слободама - неприкосновеност личне слободе, неприкосновеност имања, слобода вероисповести, слобода кретања...</a:t>
            </a:r>
          </a:p>
          <a:p>
            <a:r>
              <a:rPr lang="sr-Cyrl-RS" dirty="0" smtClean="0"/>
              <a:t>Устав је суспендован након шест недеља због интервенције великих сила</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УСТАВ ИЗ 1838. ГОДИНЕ</a:t>
            </a:r>
            <a:endParaRPr lang="en-US" dirty="0"/>
          </a:p>
        </p:txBody>
      </p:sp>
      <p:sp>
        <p:nvSpPr>
          <p:cNvPr id="3" name="Content Placeholder 2"/>
          <p:cNvSpPr>
            <a:spLocks noGrp="1"/>
          </p:cNvSpPr>
          <p:nvPr>
            <p:ph idx="1"/>
          </p:nvPr>
        </p:nvSpPr>
        <p:spPr/>
        <p:txBody>
          <a:bodyPr>
            <a:normAutofit fontScale="62500" lnSpcReduction="20000"/>
          </a:bodyPr>
          <a:lstStyle/>
          <a:p>
            <a:r>
              <a:rPr lang="sr-Cyrl-RS" dirty="0" smtClean="0"/>
              <a:t>Турски устав - султанов хатишериф</a:t>
            </a:r>
          </a:p>
          <a:p>
            <a:r>
              <a:rPr lang="sr-Cyrl-RS" dirty="0" smtClean="0"/>
              <a:t>66 чанова</a:t>
            </a:r>
          </a:p>
          <a:p>
            <a:r>
              <a:rPr lang="sr-Cyrl-RS" dirty="0" smtClean="0"/>
              <a:t>Кнез - бира председника и 16 чланова Совјета (не може их сменити док се пред Портом не докаже њихова кривица), потврђује законске предлоге које му подноси Совјет након чега они постају закони, поставља чиновнике својим указом</a:t>
            </a:r>
          </a:p>
          <a:p>
            <a:r>
              <a:rPr lang="sr-Cyrl-RS" dirty="0" smtClean="0"/>
              <a:t>Совјет - заједно са кнезом управља Србијом</a:t>
            </a:r>
          </a:p>
          <a:p>
            <a:r>
              <a:rPr lang="sr-Cyrl-RS" dirty="0" smtClean="0"/>
              <a:t>Попечитељи - финансија, правосуђа, унутрашњих дела  и иностраних дела</a:t>
            </a:r>
          </a:p>
          <a:p>
            <a:r>
              <a:rPr lang="sr-Cyrl-RS" dirty="0" smtClean="0"/>
              <a:t>Судови - примирителни, окружни и Апелациони суд</a:t>
            </a:r>
          </a:p>
          <a:p>
            <a:r>
              <a:rPr lang="sr-Cyrl-RS" dirty="0" smtClean="0"/>
              <a:t>Права грађана – слобода трговине, вероисповести, неповредивост имовине, забрана кулука...</a:t>
            </a:r>
          </a:p>
          <a:p>
            <a:r>
              <a:rPr lang="sr-Cyrl-RS" dirty="0" smtClean="0"/>
              <a:t>Указом о Народној скупштини и Устројством Совјета из 1839. године проширена су права Совјета</a:t>
            </a:r>
          </a:p>
          <a:p>
            <a:r>
              <a:rPr lang="sr-Cyrl-RS" dirty="0" smtClean="0"/>
              <a:t>Формалноправно био је на снази до 1869. године, али су поједине одредбе о организацији власти измењене уставним законима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УСТАВНО ЗАКОНОДАВСТВО </a:t>
            </a:r>
            <a:br>
              <a:rPr lang="sr-Cyrl-RS" dirty="0" smtClean="0"/>
            </a:br>
            <a:r>
              <a:rPr lang="sr-Cyrl-RS" dirty="0" smtClean="0"/>
              <a:t>КНЕЗА МИХАИЛА</a:t>
            </a:r>
            <a:endParaRPr lang="en-US" dirty="0"/>
          </a:p>
        </p:txBody>
      </p:sp>
      <p:sp>
        <p:nvSpPr>
          <p:cNvPr id="3" name="Content Placeholder 2"/>
          <p:cNvSpPr>
            <a:spLocks noGrp="1"/>
          </p:cNvSpPr>
          <p:nvPr>
            <p:ph idx="1"/>
          </p:nvPr>
        </p:nvSpPr>
        <p:spPr/>
        <p:txBody>
          <a:bodyPr>
            <a:normAutofit fontScale="77500" lnSpcReduction="20000"/>
          </a:bodyPr>
          <a:lstStyle/>
          <a:p>
            <a:r>
              <a:rPr lang="sr-Cyrl-RS" dirty="0" smtClean="0"/>
              <a:t>Устројење Државног совјета од 1861. године – кнез је шеф извршне власти, поставља и смењује чланове Совјета, министри су одговарали кнезу</a:t>
            </a:r>
          </a:p>
          <a:p>
            <a:r>
              <a:rPr lang="sr-Cyrl-RS" dirty="0" smtClean="0"/>
              <a:t>Устројство централне управе од 1862. године – уводи се Министарски савет (Влада) са 7 министара које је постављао и смењивао кнез, а за свој рад су одговарали њему и Државном совјету</a:t>
            </a:r>
          </a:p>
          <a:p>
            <a:r>
              <a:rPr lang="sr-Cyrl-RS" dirty="0" smtClean="0"/>
              <a:t>Закон о Народној скупштини из 1861. године – посланици су бирани, било их је 100, бирачко право су имали сви они који су плаћали порез (осим војника), скупштина је имала само саветодавну улогу, састајала се сваке треће године, кворум за рад је био 2/3 већина (квалификована), а за доношење одлука се тражила апсолутна већина, уведена је Велика народна скупштина која је била четири пута бројнија од обичне и решавала је о питањима везаним за престо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УСТАВ ИЗ 1869. ГОДИНЕ</a:t>
            </a:r>
            <a:endParaRPr lang="en-US" dirty="0"/>
          </a:p>
        </p:txBody>
      </p:sp>
      <p:sp>
        <p:nvSpPr>
          <p:cNvPr id="3" name="Content Placeholder 2"/>
          <p:cNvSpPr>
            <a:spLocks noGrp="1"/>
          </p:cNvSpPr>
          <p:nvPr>
            <p:ph idx="1"/>
          </p:nvPr>
        </p:nvSpPr>
        <p:spPr/>
        <p:txBody>
          <a:bodyPr>
            <a:normAutofit fontScale="62500" lnSpcReduction="20000"/>
          </a:bodyPr>
          <a:lstStyle/>
          <a:p>
            <a:r>
              <a:rPr lang="sr-Cyrl-RS" dirty="0" smtClean="0"/>
              <a:t>Светоникољски одбор</a:t>
            </a:r>
          </a:p>
          <a:p>
            <a:r>
              <a:rPr lang="sr-Cyrl-RS" dirty="0" smtClean="0"/>
              <a:t>Намеснички устав донет од стране Велике народне скупштине за време малолетства кнеза Милана</a:t>
            </a:r>
          </a:p>
          <a:p>
            <a:r>
              <a:rPr lang="sr-Cyrl-RS" dirty="0" smtClean="0"/>
              <a:t>Народна скупштина – постаје законодавни орган, али није имала право законодавне иницијативе, ограничено буџетско право</a:t>
            </a:r>
          </a:p>
          <a:p>
            <a:r>
              <a:rPr lang="sr-Cyrl-RS" dirty="0" smtClean="0"/>
              <a:t>Активно бирачко право – пунолетни мушкарци који плаћају порез</a:t>
            </a:r>
          </a:p>
          <a:p>
            <a:r>
              <a:rPr lang="sr-Cyrl-RS" dirty="0" smtClean="0"/>
              <a:t>Пасивно бирачко право – мушкарци са 30 година који плаћају најмање 6 талира пореза годишње</a:t>
            </a:r>
          </a:p>
          <a:p>
            <a:r>
              <a:rPr lang="sr-Cyrl-RS" dirty="0" smtClean="0"/>
              <a:t>На три изабрана посланика кнез је постављао једног </a:t>
            </a:r>
          </a:p>
          <a:p>
            <a:r>
              <a:rPr lang="sr-Cyrl-RS" dirty="0" smtClean="0"/>
              <a:t>Велика народна скупштина – четири пута бројнија од обичне, решавала је о потањима престола, о промени устава, државној територији</a:t>
            </a:r>
          </a:p>
          <a:p>
            <a:r>
              <a:rPr lang="sr-Cyrl-RS" dirty="0" smtClean="0"/>
              <a:t>Министри – постављао их је и смењивао кнез, одговарали су само кривично (издаја, повреда Устава, примање мита, дело из користољубља)</a:t>
            </a:r>
          </a:p>
          <a:p>
            <a:r>
              <a:rPr lang="sr-Cyrl-RS" dirty="0" smtClean="0"/>
              <a:t>Државни савет – губи законодавну валст и постаје управни суд</a:t>
            </a:r>
          </a:p>
          <a:p>
            <a:r>
              <a:rPr lang="sr-Cyrl-RS" dirty="0" smtClean="0"/>
              <a:t>Лична и политичка права грађана</a:t>
            </a:r>
          </a:p>
          <a:p>
            <a:r>
              <a:rPr lang="sr-Cyrl-RS" dirty="0" smtClean="0"/>
              <a:t>Органиски закони – Изборни закон, Закон о министарској одговорности, Закон о пословном реду у Народној скупштини и Закон о штампи</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УСТАВ ИЗ 1888. ГОДИНЕ</a:t>
            </a:r>
            <a:endParaRPr lang="en-US" dirty="0"/>
          </a:p>
        </p:txBody>
      </p:sp>
      <p:sp>
        <p:nvSpPr>
          <p:cNvPr id="3" name="Content Placeholder 2"/>
          <p:cNvSpPr>
            <a:spLocks noGrp="1"/>
          </p:cNvSpPr>
          <p:nvPr>
            <p:ph idx="1"/>
          </p:nvPr>
        </p:nvSpPr>
        <p:spPr/>
        <p:txBody>
          <a:bodyPr>
            <a:normAutofit fontScale="55000" lnSpcReduction="20000"/>
          </a:bodyPr>
          <a:lstStyle/>
          <a:p>
            <a:r>
              <a:rPr lang="sr-Cyrl-RS" dirty="0" smtClean="0"/>
              <a:t>Радикалски устав од 204 члана, донет од стране Велике народне скупштине</a:t>
            </a:r>
          </a:p>
          <a:p>
            <a:r>
              <a:rPr lang="sr-Cyrl-RS" dirty="0" smtClean="0"/>
              <a:t>Уставотворни одбор са представницима три политичке странке</a:t>
            </a:r>
          </a:p>
          <a:p>
            <a:r>
              <a:rPr lang="sr-Cyrl-RS" dirty="0" smtClean="0"/>
              <a:t>Лична и политичка права грађана</a:t>
            </a:r>
          </a:p>
          <a:p>
            <a:r>
              <a:rPr lang="sr-Cyrl-RS" dirty="0" smtClean="0"/>
              <a:t>Народна скупштина – добија право законодавне иницијативе, врши законодавну власт заједно са краљем, бирана је на 3 године непосредним изборима, гласање је било тајно, бирачко право су имали мушкарци који су плаћали 15 динара пореза годишње, обавезно два факултетски образована посланика из сваког округа, добија пуно буџетско право, као и могућност да оптужи министре не само за кривична дела него и за службена (политичка одговорност министара), интерпелације и посланичка питања, парламентарни облик владавине</a:t>
            </a:r>
          </a:p>
          <a:p>
            <a:r>
              <a:rPr lang="sr-Cyrl-RS" dirty="0" smtClean="0"/>
              <a:t>Краљ – носилац извршне власти, право законодавне санкције на законске предлоге усвојене у скупштини, поставља судије, поставља и разрешава минстре, сазива и распушта скупштину</a:t>
            </a:r>
          </a:p>
          <a:p>
            <a:r>
              <a:rPr lang="sr-Cyrl-RS" dirty="0" smtClean="0"/>
              <a:t>Министарски савет – министри су одговарали и краљу и Народној скупштини, институт премапотписа</a:t>
            </a:r>
          </a:p>
          <a:p>
            <a:r>
              <a:rPr lang="sr-Cyrl-RS" dirty="0" smtClean="0"/>
              <a:t>Судови – првостепени, Апелациони и Касациони</a:t>
            </a:r>
          </a:p>
          <a:p>
            <a:r>
              <a:rPr lang="sr-Cyrl-RS" dirty="0" smtClean="0"/>
              <a:t>Устав је суспендован државним ударом краља А. Обрановића у мају 1894. год.</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УСТАВ ИЗ 1901. ГОДИНЕ</a:t>
            </a:r>
            <a:endParaRPr lang="en-US" dirty="0"/>
          </a:p>
        </p:txBody>
      </p:sp>
      <p:sp>
        <p:nvSpPr>
          <p:cNvPr id="3" name="Content Placeholder 2"/>
          <p:cNvSpPr>
            <a:spLocks noGrp="1"/>
          </p:cNvSpPr>
          <p:nvPr>
            <p:ph idx="1"/>
          </p:nvPr>
        </p:nvSpPr>
        <p:spPr/>
        <p:txBody>
          <a:bodyPr>
            <a:normAutofit fontScale="62500" lnSpcReduction="20000"/>
          </a:bodyPr>
          <a:lstStyle/>
          <a:p>
            <a:r>
              <a:rPr lang="sr-Cyrl-RS" dirty="0" smtClean="0"/>
              <a:t>Народна скупштина - 130 посланика који се бирају непосредно и тајним гласањем, активно бирачко право услов је био плаћање пореза од 15 динара, а запасивно 60 динара</a:t>
            </a:r>
          </a:p>
          <a:p>
            <a:r>
              <a:rPr lang="sr-Cyrl-RS" dirty="0" smtClean="0"/>
              <a:t>Сенат  - има три категорија чланова: 1. престолонаследник када постане пунолетан, архиепискоб београдски и епископ нишки, 2. сенатори које доживотно поставља краљ (30), 3. изабрани сенатори (18). Њихов мандат је био 6 година, а цензус за активно и пасивно бирачко право је био висок</a:t>
            </a:r>
          </a:p>
          <a:p>
            <a:r>
              <a:rPr lang="sr-Cyrl-RS" dirty="0" smtClean="0"/>
              <a:t>Краљ - има сва овлаштења шефа државе, има право законодавне иницијативе, постављао је и разрешавао министре, могућност да жена наследи престо</a:t>
            </a:r>
          </a:p>
          <a:p>
            <a:r>
              <a:rPr lang="sr-Cyrl-RS" dirty="0" smtClean="0"/>
              <a:t>Законодавну иницијативу имали су краљ и оба дома Народног представништва, министри су за свој рад одговарали краљу и Народном представништву, а одговорност је била искључиво кривична, институт премапотписа</a:t>
            </a:r>
          </a:p>
          <a:p>
            <a:r>
              <a:rPr lang="sr-Cyrl-RS" dirty="0" smtClean="0"/>
              <a:t>Уставна права грађана била су слична онима која су предвиђена у Уставу из 1888. године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УСТАВ ИЗ 1903. ГОДИНЕ</a:t>
            </a:r>
            <a:endParaRPr lang="en-US" dirty="0"/>
          </a:p>
        </p:txBody>
      </p:sp>
      <p:sp>
        <p:nvSpPr>
          <p:cNvPr id="3" name="Content Placeholder 2"/>
          <p:cNvSpPr>
            <a:spLocks noGrp="1"/>
          </p:cNvSpPr>
          <p:nvPr>
            <p:ph idx="1"/>
          </p:nvPr>
        </p:nvSpPr>
        <p:spPr/>
        <p:txBody>
          <a:bodyPr>
            <a:normAutofit fontScale="92500" lnSpcReduction="10000"/>
          </a:bodyPr>
          <a:lstStyle/>
          <a:p>
            <a:r>
              <a:rPr lang="sr-Cyrl-RS" dirty="0" smtClean="0"/>
              <a:t>Реч је о Уставу из 1888. године у који су унете 42 измене</a:t>
            </a:r>
          </a:p>
          <a:p>
            <a:r>
              <a:rPr lang="sr-Cyrl-RS" dirty="0" smtClean="0"/>
              <a:t>Најзначајније измене су: продужен је мандат Народне скупштине на 4 године, краљ је могао у случају распуштања Скупштине продужити буџет за 4 месеца уз сагласност Државног савета, краљ није могао осуђеном министру ублажити или опростити казну, сваки законски предлог пре расправе у Скупштини морао се разматрати у надлежном одбору</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НАСТАНАК ГРАЂАНСКОГ ЗАКОНИКА</a:t>
            </a:r>
            <a:endParaRPr lang="en-US" dirty="0"/>
          </a:p>
        </p:txBody>
      </p:sp>
      <p:sp>
        <p:nvSpPr>
          <p:cNvPr id="3" name="Content Placeholder 2"/>
          <p:cNvSpPr>
            <a:spLocks noGrp="1"/>
          </p:cNvSpPr>
          <p:nvPr>
            <p:ph idx="1"/>
          </p:nvPr>
        </p:nvSpPr>
        <p:spPr/>
        <p:txBody>
          <a:bodyPr>
            <a:normAutofit fontScale="92500" lnSpcReduction="10000"/>
          </a:bodyPr>
          <a:lstStyle/>
          <a:p>
            <a:r>
              <a:rPr lang="sr-Cyrl-RS" dirty="0" smtClean="0"/>
              <a:t>Донет је 25. марта 1844. године</a:t>
            </a:r>
          </a:p>
          <a:p>
            <a:r>
              <a:rPr lang="sr-Cyrl-RS" dirty="0" smtClean="0"/>
              <a:t>Јован Хаџић</a:t>
            </a:r>
          </a:p>
          <a:p>
            <a:r>
              <a:rPr lang="sr-Cyrl-RS" dirty="0" smtClean="0"/>
              <a:t>Узор за израду АГЗ, али има и установа преузетих из Француског грађанског законика, римског права, српског обичајног права, канонског и османског права</a:t>
            </a:r>
          </a:p>
          <a:p>
            <a:r>
              <a:rPr lang="sr-Cyrl-RS" dirty="0" smtClean="0"/>
              <a:t>Има 950 чланова који су подељени у увод и три дела</a:t>
            </a:r>
          </a:p>
          <a:p>
            <a:r>
              <a:rPr lang="sr-Cyrl-RS" dirty="0" smtClean="0"/>
              <a:t>Најзначајније измене: 1864. године – уведена паулијанска тужба и предвиђен краћи рок застаре, 1868. године – забрањено истраживање ванбрачног очинства, укидање одрдаба о старатељству и доношење посебног закона, измена форме тестамента (укидање алографског и усменог тестамента)</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МЕЂУНАРОДНИ УГОВОРИ</a:t>
            </a:r>
            <a:endParaRPr lang="en-US" dirty="0"/>
          </a:p>
        </p:txBody>
      </p:sp>
      <p:sp>
        <p:nvSpPr>
          <p:cNvPr id="3" name="Content Placeholder 2"/>
          <p:cNvSpPr>
            <a:spLocks noGrp="1"/>
          </p:cNvSpPr>
          <p:nvPr>
            <p:ph idx="1"/>
          </p:nvPr>
        </p:nvSpPr>
        <p:spPr/>
        <p:txBody>
          <a:bodyPr/>
          <a:lstStyle/>
          <a:p>
            <a:r>
              <a:rPr lang="sr-Cyrl-RS" dirty="0" smtClean="0"/>
              <a:t>Предмет регулисања</a:t>
            </a:r>
          </a:p>
          <a:p>
            <a:r>
              <a:rPr lang="sr-Cyrl-RS" dirty="0" smtClean="0"/>
              <a:t>Форма – двостране заклетве и једностране повеље</a:t>
            </a:r>
          </a:p>
          <a:p>
            <a:r>
              <a:rPr lang="sr-Cyrl-RS" dirty="0" smtClean="0"/>
              <a:t>Доприносили су економском развоју земље</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СТВАРНО ПРАВО</a:t>
            </a:r>
            <a:endParaRPr lang="en-US" dirty="0"/>
          </a:p>
        </p:txBody>
      </p:sp>
      <p:sp>
        <p:nvSpPr>
          <p:cNvPr id="3" name="Content Placeholder 2"/>
          <p:cNvSpPr>
            <a:spLocks noGrp="1"/>
          </p:cNvSpPr>
          <p:nvPr>
            <p:ph idx="1"/>
          </p:nvPr>
        </p:nvSpPr>
        <p:spPr/>
        <p:txBody>
          <a:bodyPr>
            <a:normAutofit fontScale="92500"/>
          </a:bodyPr>
          <a:lstStyle/>
          <a:p>
            <a:r>
              <a:rPr lang="sr-Cyrl-RS" dirty="0" smtClean="0"/>
              <a:t>Својина – Законом о повраћају земље из 1839. године сељацима је признато право својине на земљу коју су држали, услови за прибављање својине: правни основ и законит начин прибављања; начини прибављања својине: оригинарни и деривативни; заштита својине: </a:t>
            </a:r>
            <a:r>
              <a:rPr lang="sr-Latn-RS" dirty="0" smtClean="0"/>
              <a:t>rei vindicatio, actio Publiciana, actio negatoria</a:t>
            </a:r>
          </a:p>
          <a:p>
            <a:r>
              <a:rPr lang="sr-Cyrl-RS" dirty="0" smtClean="0"/>
              <a:t>Државина – да лице држи ствар и да има вољу</a:t>
            </a:r>
          </a:p>
          <a:p>
            <a:r>
              <a:rPr lang="sr-Cyrl-RS" dirty="0" smtClean="0"/>
              <a:t>Земљишне књиге – преузет систем АГЗ-а, пружају потпуну правну сигурност, одлагано је њихово увођење, уместо њих кориштене су тапије и интабулационе књиге</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ОБЛИГАЦИОНО ПРАВО</a:t>
            </a:r>
            <a:endParaRPr lang="en-US" dirty="0"/>
          </a:p>
        </p:txBody>
      </p:sp>
      <p:sp>
        <p:nvSpPr>
          <p:cNvPr id="3" name="Content Placeholder 2"/>
          <p:cNvSpPr>
            <a:spLocks noGrp="1"/>
          </p:cNvSpPr>
          <p:nvPr>
            <p:ph idx="1"/>
          </p:nvPr>
        </p:nvSpPr>
        <p:spPr/>
        <p:txBody>
          <a:bodyPr>
            <a:normAutofit/>
          </a:bodyPr>
          <a:lstStyle/>
          <a:p>
            <a:r>
              <a:rPr lang="sr-Cyrl-RS" dirty="0" smtClean="0"/>
              <a:t>Теорија изјаве – уговор се сматра закљученим чим је понуђени прихватио понуду</a:t>
            </a:r>
          </a:p>
          <a:p>
            <a:r>
              <a:rPr lang="sr-Cyrl-RS" dirty="0" smtClean="0"/>
              <a:t>Прописано је који уговори су ништави</a:t>
            </a:r>
          </a:p>
          <a:p>
            <a:r>
              <a:rPr lang="sr-Cyrl-RS" dirty="0" smtClean="0"/>
              <a:t>Према СГЗ-у уговор се могао закључити у било којој форми, али су од доношења Законика о грађанском поступку из 1865. године сви уговори постали писмени</a:t>
            </a:r>
          </a:p>
          <a:p>
            <a:r>
              <a:rPr lang="sr-Cyrl-RS" dirty="0" smtClean="0"/>
              <a:t>Појединачни уговори предвиђени СГЗ-ом: о поклону, остави, зајмупродаји и куповини, закупу, најму. </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БРАЧНО ПРАВО</a:t>
            </a:r>
            <a:endParaRPr lang="en-US" dirty="0"/>
          </a:p>
        </p:txBody>
      </p:sp>
      <p:sp>
        <p:nvSpPr>
          <p:cNvPr id="3" name="Content Placeholder 2"/>
          <p:cNvSpPr>
            <a:spLocks noGrp="1"/>
          </p:cNvSpPr>
          <p:nvPr>
            <p:ph idx="1"/>
          </p:nvPr>
        </p:nvSpPr>
        <p:spPr/>
        <p:txBody>
          <a:bodyPr>
            <a:normAutofit/>
          </a:bodyPr>
          <a:lstStyle/>
          <a:p>
            <a:r>
              <a:rPr lang="sr-Cyrl-RS" dirty="0" smtClean="0"/>
              <a:t>Дефиниција брака</a:t>
            </a:r>
          </a:p>
          <a:p>
            <a:r>
              <a:rPr lang="sr-Cyrl-RS" dirty="0" smtClean="0"/>
              <a:t>Услови закључења брака: старосна доб, црквена форма, воља за закључење брака, недостатак брачних сметњи</a:t>
            </a:r>
          </a:p>
          <a:p>
            <a:r>
              <a:rPr lang="sr-Cyrl-RS" dirty="0" smtClean="0"/>
              <a:t>Положај деце у браку</a:t>
            </a:r>
          </a:p>
          <a:p>
            <a:r>
              <a:rPr lang="sr-Cyrl-RS" dirty="0" smtClean="0"/>
              <a:t>Разлози за развод брака: прељуба, рађење о глави супружнику, осуда на дуготрајну робију, напуштање хришћанске вере, одсутност</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ПОРОДИЧНО ПРАВО</a:t>
            </a:r>
            <a:endParaRPr lang="en-US" dirty="0"/>
          </a:p>
        </p:txBody>
      </p:sp>
      <p:sp>
        <p:nvSpPr>
          <p:cNvPr id="3" name="Content Placeholder 2"/>
          <p:cNvSpPr>
            <a:spLocks noGrp="1"/>
          </p:cNvSpPr>
          <p:nvPr>
            <p:ph idx="1"/>
          </p:nvPr>
        </p:nvSpPr>
        <p:spPr/>
        <p:txBody>
          <a:bodyPr>
            <a:normAutofit/>
          </a:bodyPr>
          <a:lstStyle/>
          <a:p>
            <a:r>
              <a:rPr lang="sr-Cyrl-RS" dirty="0" smtClean="0"/>
              <a:t>Правни положај жене: ступањем у брак жена губи пословну способност и изједначава се са малолетником</a:t>
            </a:r>
          </a:p>
          <a:p>
            <a:r>
              <a:rPr lang="sr-Cyrl-RS" dirty="0" smtClean="0"/>
              <a:t>Услови за постојање ородичне задруге: да је заснована на сродству, да је заједница имања, заједница живота и заједница рада</a:t>
            </a:r>
          </a:p>
          <a:p>
            <a:r>
              <a:rPr lang="sr-Cyrl-RS" dirty="0" smtClean="0"/>
              <a:t>Организација задруге: задружни савет, старешина и старешица</a:t>
            </a:r>
          </a:p>
          <a:p>
            <a:r>
              <a:rPr lang="sr-Cyrl-RS" dirty="0" smtClean="0"/>
              <a:t>Различита поимања задруге у СГЗ-у</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НАСЛЕДНО ПРАВО</a:t>
            </a:r>
            <a:endParaRPr lang="en-US" dirty="0"/>
          </a:p>
        </p:txBody>
      </p:sp>
      <p:sp>
        <p:nvSpPr>
          <p:cNvPr id="3" name="Content Placeholder 2"/>
          <p:cNvSpPr>
            <a:spLocks noGrp="1"/>
          </p:cNvSpPr>
          <p:nvPr>
            <p:ph idx="1"/>
          </p:nvPr>
        </p:nvSpPr>
        <p:spPr/>
        <p:txBody>
          <a:bodyPr>
            <a:normAutofit/>
          </a:bodyPr>
          <a:lstStyle/>
          <a:p>
            <a:r>
              <a:rPr lang="sr-Cyrl-RS" dirty="0" smtClean="0"/>
              <a:t>Способност за наслеђивање: да је лице живо, да има српско држављанство и да је достојно</a:t>
            </a:r>
          </a:p>
          <a:p>
            <a:r>
              <a:rPr lang="sr-Cyrl-RS" dirty="0" smtClean="0"/>
              <a:t>Слобода тестирања, неспособност за сачињавање тестамента, врсте тестамента, нужни законски део</a:t>
            </a:r>
          </a:p>
          <a:p>
            <a:r>
              <a:rPr lang="sr-Cyrl-RS" dirty="0" smtClean="0"/>
              <a:t>Законско наслеђивање, право представљања, неравноправност мушке и женске деце</a:t>
            </a:r>
          </a:p>
          <a:p>
            <a:r>
              <a:rPr lang="sr-Cyrl-RS" dirty="0" smtClean="0"/>
              <a:t>Наслеђивање по уговору</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КРИВИЧНИ ЗАКОНИК </a:t>
            </a:r>
            <a:br>
              <a:rPr lang="sr-Cyrl-RS" dirty="0" smtClean="0"/>
            </a:br>
            <a:r>
              <a:rPr lang="sr-Cyrl-RS" dirty="0" smtClean="0"/>
              <a:t>ИЗ 1860. ГОДИНЕ</a:t>
            </a:r>
            <a:endParaRPr lang="en-US" dirty="0"/>
          </a:p>
        </p:txBody>
      </p:sp>
      <p:sp>
        <p:nvSpPr>
          <p:cNvPr id="3" name="Content Placeholder 2"/>
          <p:cNvSpPr>
            <a:spLocks noGrp="1"/>
          </p:cNvSpPr>
          <p:nvPr>
            <p:ph idx="1"/>
          </p:nvPr>
        </p:nvSpPr>
        <p:spPr/>
        <p:txBody>
          <a:bodyPr>
            <a:normAutofit fontScale="85000" lnSpcReduction="20000"/>
          </a:bodyPr>
          <a:lstStyle/>
          <a:p>
            <a:r>
              <a:rPr lang="sr-Cyrl-RS" dirty="0" smtClean="0"/>
              <a:t>Ступио је на снагу у мају 1860. године</a:t>
            </a:r>
          </a:p>
          <a:p>
            <a:r>
              <a:rPr lang="sr-Cyrl-RS" dirty="0" smtClean="0"/>
              <a:t>Рађен је по узору на пруски КЗ из 1851. године, а кориштени су и саксонски и баденски</a:t>
            </a:r>
          </a:p>
          <a:p>
            <a:r>
              <a:rPr lang="sr-Cyrl-RS" dirty="0" smtClean="0"/>
              <a:t>Законик је више пута мењан, а најзначајније измене су из 1861, 1863. и 1873. године</a:t>
            </a:r>
          </a:p>
          <a:p>
            <a:r>
              <a:rPr lang="sr-Cyrl-RS" dirty="0" smtClean="0"/>
              <a:t>Важио је до 1918 у Краљевини Србији, а потом и на србијанском правном подручју у Краљевини СХС до 1930. године</a:t>
            </a:r>
          </a:p>
          <a:p>
            <a:r>
              <a:rPr lang="sr-Cyrl-RS" dirty="0" smtClean="0"/>
              <a:t>Састоји се из увода и три дела</a:t>
            </a:r>
          </a:p>
          <a:p>
            <a:r>
              <a:rPr lang="sr-Cyrl-RS" dirty="0" smtClean="0"/>
              <a:t>Злочини, преступи и иступи</a:t>
            </a:r>
          </a:p>
          <a:p>
            <a:r>
              <a:rPr lang="sr-Cyrl-RS" dirty="0" smtClean="0"/>
              <a:t>Принцип законитости, забрана ретроактивности</a:t>
            </a:r>
          </a:p>
          <a:p>
            <a:r>
              <a:rPr lang="sr-Cyrl-RS" dirty="0" smtClean="0"/>
              <a:t>Казне </a:t>
            </a:r>
          </a:p>
          <a:p>
            <a:r>
              <a:rPr lang="sr-Cyrl-RS" dirty="0" smtClean="0"/>
              <a:t>Разлике у односу на узор: разлике у односу на поједина кривична дела и разлике у погледу казни</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ОПШТИ ИМОВИНСКИ ЗАКОНИК</a:t>
            </a:r>
            <a:endParaRPr lang="en-US" dirty="0"/>
          </a:p>
        </p:txBody>
      </p:sp>
      <p:sp>
        <p:nvSpPr>
          <p:cNvPr id="3" name="Content Placeholder 2"/>
          <p:cNvSpPr>
            <a:spLocks noGrp="1"/>
          </p:cNvSpPr>
          <p:nvPr>
            <p:ph idx="1"/>
          </p:nvPr>
        </p:nvSpPr>
        <p:spPr/>
        <p:txBody>
          <a:bodyPr/>
          <a:lstStyle/>
          <a:p>
            <a:r>
              <a:rPr lang="sr-Cyrl-RS" dirty="0" smtClean="0"/>
              <a:t>Валтазар Богишић</a:t>
            </a:r>
          </a:p>
          <a:p>
            <a:r>
              <a:rPr lang="sr-Cyrl-RS" dirty="0" smtClean="0"/>
              <a:t>Законик је донет 25. марта 1888. године</a:t>
            </a:r>
          </a:p>
          <a:p>
            <a:r>
              <a:rPr lang="sr-Cyrl-RS" dirty="0" smtClean="0"/>
              <a:t>Регулисао је само стварно и облигационо право</a:t>
            </a:r>
          </a:p>
          <a:p>
            <a:r>
              <a:rPr lang="sr-Cyrl-RS" dirty="0" smtClean="0"/>
              <a:t>Састоји се из шест делова</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УСТАВ ИЗ 1921. ГОДИНЕ</a:t>
            </a:r>
            <a:endParaRPr lang="en-US" dirty="0"/>
          </a:p>
        </p:txBody>
      </p:sp>
      <p:sp>
        <p:nvSpPr>
          <p:cNvPr id="3" name="Content Placeholder 2"/>
          <p:cNvSpPr>
            <a:spLocks noGrp="1"/>
          </p:cNvSpPr>
          <p:nvPr>
            <p:ph idx="1"/>
          </p:nvPr>
        </p:nvSpPr>
        <p:spPr/>
        <p:txBody>
          <a:bodyPr>
            <a:normAutofit fontScale="62500" lnSpcReduction="20000"/>
          </a:bodyPr>
          <a:lstStyle/>
          <a:p>
            <a:r>
              <a:rPr lang="sr-Cyrl-RS" dirty="0" smtClean="0"/>
              <a:t>Уставни нацрти</a:t>
            </a:r>
          </a:p>
          <a:p>
            <a:r>
              <a:rPr lang="sr-Cyrl-RS" dirty="0" smtClean="0"/>
              <a:t>Устав је усвојен 28. јуна 1921. године па се због тога још назива и Видовдански устав</a:t>
            </a:r>
          </a:p>
          <a:p>
            <a:r>
              <a:rPr lang="sr-Cyrl-RS" dirty="0" smtClean="0"/>
              <a:t>Краљ: врши законодавну власт заједно са Народном скупштином, именује председника и чланове Министарског савета, поставља судије</a:t>
            </a:r>
          </a:p>
          <a:p>
            <a:r>
              <a:rPr lang="sr-Cyrl-RS" dirty="0" smtClean="0"/>
              <a:t>Народна скупштина: врши законодавну власт заједно са краљем, бирана је општим, једнаким, непосредним и тајним гласањем, бирана је на 4 године, посланици су имали слободан мандат</a:t>
            </a:r>
          </a:p>
          <a:p>
            <a:r>
              <a:rPr lang="sr-Cyrl-RS" dirty="0" smtClean="0"/>
              <a:t>Министарски савет: министри су могли бити и посланици, одговарају и краљу и Народној скупштини, одговорност је кривична и политичка, премапотписи</a:t>
            </a:r>
          </a:p>
          <a:p>
            <a:r>
              <a:rPr lang="sr-Cyrl-RS" dirty="0" smtClean="0"/>
              <a:t>Гарантују се лична и политичка права</a:t>
            </a:r>
          </a:p>
          <a:p>
            <a:r>
              <a:rPr lang="sr-Cyrl-RS" dirty="0" smtClean="0"/>
              <a:t>Устав садржи и социјално-економске одредбе настале по узору на Вајмарски устав</a:t>
            </a:r>
          </a:p>
          <a:p>
            <a:r>
              <a:rPr lang="sr-Cyrl-RS" dirty="0" smtClean="0"/>
              <a:t>Начело компромисног унитаризма и државног централизма</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УСТАВ ИЗ 1931. ГОДИНЕ</a:t>
            </a:r>
            <a:endParaRPr lang="en-US" dirty="0"/>
          </a:p>
        </p:txBody>
      </p:sp>
      <p:sp>
        <p:nvSpPr>
          <p:cNvPr id="3" name="Content Placeholder 2"/>
          <p:cNvSpPr>
            <a:spLocks noGrp="1"/>
          </p:cNvSpPr>
          <p:nvPr>
            <p:ph idx="1"/>
          </p:nvPr>
        </p:nvSpPr>
        <p:spPr/>
        <p:txBody>
          <a:bodyPr>
            <a:normAutofit fontScale="77500" lnSpcReduction="20000"/>
          </a:bodyPr>
          <a:lstStyle/>
          <a:p>
            <a:r>
              <a:rPr lang="sr-Cyrl-RS" dirty="0" smtClean="0"/>
              <a:t>Октроисани или Септембарски устав</a:t>
            </a:r>
          </a:p>
          <a:p>
            <a:r>
              <a:rPr lang="sr-Cyrl-RS" dirty="0" smtClean="0"/>
              <a:t>Темељи се на идеји југословенског унитаризма</a:t>
            </a:r>
          </a:p>
          <a:p>
            <a:r>
              <a:rPr lang="sr-Cyrl-RS" dirty="0" smtClean="0"/>
              <a:t>Краљ: учествује у вршењу законодавне власти, налази се на челу извршне власти, поставља судије</a:t>
            </a:r>
          </a:p>
          <a:p>
            <a:r>
              <a:rPr lang="sr-Cyrl-RS" dirty="0" smtClean="0"/>
              <a:t>Члан 116. Устава – “мали устав”</a:t>
            </a:r>
          </a:p>
          <a:p>
            <a:r>
              <a:rPr lang="sr-Cyrl-RS" dirty="0" smtClean="0"/>
              <a:t>Народна скупштина: посланици су бирани на општим, непосредним и јавним изборима</a:t>
            </a:r>
          </a:p>
          <a:p>
            <a:r>
              <a:rPr lang="sr-Cyrl-RS" dirty="0" smtClean="0"/>
              <a:t>Сенат: половину чланова поставља краљ, а половина се бира</a:t>
            </a:r>
          </a:p>
          <a:p>
            <a:r>
              <a:rPr lang="sr-Cyrl-RS" dirty="0" smtClean="0"/>
              <a:t>Није предвиђена политичка одговорност министара</a:t>
            </a:r>
          </a:p>
          <a:p>
            <a:r>
              <a:rPr lang="sr-Cyrl-RS" dirty="0" smtClean="0"/>
              <a:t>Грађанска права и слободе који су предвиђени Уставом касније су сужени законима</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t>ШЕСТ ПРАВНИХ ПОДРУЧЈА И СТВАРАЊЕ ЈЕДИНСТВЕНОГ ПРАВА У КРАЉЕВИНИ СХС</a:t>
            </a:r>
            <a:endParaRPr lang="en-US" sz="3200" dirty="0"/>
          </a:p>
        </p:txBody>
      </p:sp>
      <p:sp>
        <p:nvSpPr>
          <p:cNvPr id="3" name="Content Placeholder 2"/>
          <p:cNvSpPr>
            <a:spLocks noGrp="1"/>
          </p:cNvSpPr>
          <p:nvPr>
            <p:ph idx="1"/>
          </p:nvPr>
        </p:nvSpPr>
        <p:spPr/>
        <p:txBody>
          <a:bodyPr>
            <a:normAutofit fontScale="70000" lnSpcReduction="20000"/>
          </a:bodyPr>
          <a:lstStyle/>
          <a:p>
            <a:r>
              <a:rPr lang="sr-Cyrl-RS" dirty="0" smtClean="0"/>
              <a:t>Правни партикуларизам – шест правних подручја</a:t>
            </a:r>
          </a:p>
          <a:p>
            <a:r>
              <a:rPr lang="sr-Cyrl-RS" dirty="0" smtClean="0"/>
              <a:t>Далмација и Словенија: важили су аустријски закони и други правни прописи</a:t>
            </a:r>
          </a:p>
          <a:p>
            <a:r>
              <a:rPr lang="sr-Cyrl-RS" dirty="0" smtClean="0"/>
              <a:t>Храватска и Славонија: важило је аутономно право Хрватске, хрватскоугарско право и аустријско право</a:t>
            </a:r>
          </a:p>
          <a:p>
            <a:r>
              <a:rPr lang="sr-Cyrl-RS" dirty="0" smtClean="0"/>
              <a:t>Босна и Херцеговина: важили су правни прописи донети до уједињења</a:t>
            </a:r>
          </a:p>
          <a:p>
            <a:r>
              <a:rPr lang="sr-Cyrl-RS" dirty="0" smtClean="0"/>
              <a:t>Војводина и Међумурје: важили су мађарски прописи и обичајно право</a:t>
            </a:r>
          </a:p>
          <a:p>
            <a:r>
              <a:rPr lang="sr-Cyrl-RS" dirty="0" smtClean="0"/>
              <a:t>Србија: важило је право Краљевине Србије</a:t>
            </a:r>
          </a:p>
          <a:p>
            <a:r>
              <a:rPr lang="sr-Cyrl-RS" dirty="0" smtClean="0"/>
              <a:t>Црна Гора: важило је право Краљевине Црне Горе</a:t>
            </a:r>
          </a:p>
          <a:p>
            <a:r>
              <a:rPr lang="sr-Cyrl-RS" dirty="0" smtClean="0"/>
              <a:t>Стварање јединственог права</a:t>
            </a:r>
          </a:p>
          <a:p>
            <a:r>
              <a:rPr lang="sr-Cyrl-RS" dirty="0" smtClean="0"/>
              <a:t>Чл. 133 Устава од 1921. године</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ЗАКОНОПРАВИЛО</a:t>
            </a:r>
            <a:endParaRPr lang="en-US" dirty="0"/>
          </a:p>
        </p:txBody>
      </p:sp>
      <p:sp>
        <p:nvSpPr>
          <p:cNvPr id="3" name="Content Placeholder 2"/>
          <p:cNvSpPr>
            <a:spLocks noGrp="1"/>
          </p:cNvSpPr>
          <p:nvPr>
            <p:ph idx="1"/>
          </p:nvPr>
        </p:nvSpPr>
        <p:spPr/>
        <p:txBody>
          <a:bodyPr>
            <a:normAutofit/>
          </a:bodyPr>
          <a:lstStyle/>
          <a:p>
            <a:r>
              <a:rPr lang="sr-Cyrl-RS" dirty="0" smtClean="0"/>
              <a:t>Номоканони </a:t>
            </a:r>
          </a:p>
          <a:p>
            <a:r>
              <a:rPr lang="sr-Cyrl-RS" dirty="0" smtClean="0"/>
              <a:t>Садржина – правила светих апостола, правила шест васељенских сабора, правила десет помесних сабора и правила светих отаца</a:t>
            </a:r>
          </a:p>
          <a:p>
            <a:r>
              <a:rPr lang="sr-Cyrl-RS" dirty="0" smtClean="0"/>
              <a:t>Законоправило – 1219/1220. године</a:t>
            </a:r>
          </a:p>
          <a:p>
            <a:r>
              <a:rPr lang="sr-Cyrl-RS" dirty="0" smtClean="0"/>
              <a:t>Компилација византијских црквених и законских прописа</a:t>
            </a:r>
          </a:p>
          <a:p>
            <a:r>
              <a:rPr lang="sr-Cyrl-RS" dirty="0" smtClean="0"/>
              <a:t>Оригинал није сачуван</a:t>
            </a:r>
          </a:p>
          <a:p>
            <a:r>
              <a:rPr lang="sr-Cyrl-RS" dirty="0" smtClean="0"/>
              <a:t>Најстарији препис је Иловички из 1262. године, а познато је још 11 преписа</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РАД НА ЈЕДИНСТВЕНОМ ГРАЂАНСКОМ ЗАКОНИКУ</a:t>
            </a:r>
            <a:endParaRPr lang="en-US" dirty="0"/>
          </a:p>
        </p:txBody>
      </p:sp>
      <p:sp>
        <p:nvSpPr>
          <p:cNvPr id="3" name="Content Placeholder 2"/>
          <p:cNvSpPr>
            <a:spLocks noGrp="1"/>
          </p:cNvSpPr>
          <p:nvPr>
            <p:ph idx="1"/>
          </p:nvPr>
        </p:nvSpPr>
        <p:spPr/>
        <p:txBody>
          <a:bodyPr>
            <a:normAutofit/>
          </a:bodyPr>
          <a:lstStyle/>
          <a:p>
            <a:r>
              <a:rPr lang="sr-Cyrl-RS" dirty="0" smtClean="0"/>
              <a:t>У Краљевини СХС никада није донет јединствени грађански законик</a:t>
            </a:r>
          </a:p>
          <a:p>
            <a:r>
              <a:rPr lang="sr-Cyrl-RS" dirty="0" smtClean="0"/>
              <a:t>На сваком од шест правних подручја примењивани су постојећи грађански законици и други прописи</a:t>
            </a:r>
          </a:p>
          <a:p>
            <a:r>
              <a:rPr lang="sr-Cyrl-RS" dirty="0" smtClean="0"/>
              <a:t>Предоснова грађанског законика из 1933. године</a:t>
            </a:r>
          </a:p>
          <a:p>
            <a:r>
              <a:rPr lang="sr-Cyrl-RS" dirty="0" smtClean="0"/>
              <a:t>Прописи којима су на јединствен начин уређена поједина грађанскоправна питања за целу земљу</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ЗЕМЉИШНОКЊИЖНО ПРАВО</a:t>
            </a:r>
            <a:endParaRPr lang="en-US" dirty="0"/>
          </a:p>
        </p:txBody>
      </p:sp>
      <p:sp>
        <p:nvSpPr>
          <p:cNvPr id="3" name="Content Placeholder 2"/>
          <p:cNvSpPr>
            <a:spLocks noGrp="1"/>
          </p:cNvSpPr>
          <p:nvPr>
            <p:ph idx="1"/>
          </p:nvPr>
        </p:nvSpPr>
        <p:spPr/>
        <p:txBody>
          <a:bodyPr>
            <a:normAutofit lnSpcReduction="10000"/>
          </a:bodyPr>
          <a:lstStyle/>
          <a:p>
            <a:r>
              <a:rPr lang="sr-Cyrl-RS" dirty="0" smtClean="0"/>
              <a:t>Земљишне књиге – јавне исправе у које се уписују стварна права (и нека облигациона) на непокретностима, заснивају се на катастру, законска регулатива 1930. године, састоје се из главне књиге и збирке исправа, уписи у земљишне књиге могу бити различити (укњижба, предбележба, забележба)</a:t>
            </a:r>
          </a:p>
          <a:p>
            <a:r>
              <a:rPr lang="sr-Cyrl-RS" dirty="0" smtClean="0"/>
              <a:t>Тапијски систем – чине га тапије, тапијске књиге (уведене 1929. године) и интабулационе књиге (у њих су уписиване хипотеке и службености)</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КРИВИЧНО ПРАВО</a:t>
            </a:r>
            <a:endParaRPr lang="en-US" dirty="0"/>
          </a:p>
        </p:txBody>
      </p:sp>
      <p:sp>
        <p:nvSpPr>
          <p:cNvPr id="3" name="Content Placeholder 2"/>
          <p:cNvSpPr>
            <a:spLocks noGrp="1"/>
          </p:cNvSpPr>
          <p:nvPr>
            <p:ph idx="1"/>
          </p:nvPr>
        </p:nvSpPr>
        <p:spPr/>
        <p:txBody>
          <a:bodyPr>
            <a:normAutofit fontScale="70000" lnSpcReduction="20000"/>
          </a:bodyPr>
          <a:lstStyle/>
          <a:p>
            <a:r>
              <a:rPr lang="sr-Cyrl-RS" dirty="0" smtClean="0"/>
              <a:t>Кривични законик за Краљевину СХС донет је 27. јануара 1929. године, а ступио је на снагу 1. јануара 1930. године</a:t>
            </a:r>
          </a:p>
          <a:p>
            <a:r>
              <a:rPr lang="sr-Cyrl-RS" dirty="0" smtClean="0"/>
              <a:t>Као основа за израду послужио је пројекат српског КЗ-а из 1911. године, а кориштени су и немачки КЗ из 1871. године и његов контрапројекат</a:t>
            </a:r>
          </a:p>
          <a:p>
            <a:r>
              <a:rPr lang="sr-Cyrl-RS" dirty="0" smtClean="0"/>
              <a:t>Злочини и преступи, иступи нису били регулисани</a:t>
            </a:r>
          </a:p>
          <a:p>
            <a:r>
              <a:rPr lang="sr-Cyrl-RS" dirty="0" smtClean="0"/>
              <a:t>Санкције: казне (смртна казна, казна лишења слободе, новчана казна, губитак часних права и губитак службе), мере безбедности (упућивање на лечење, задржавање затвореника по издржаној казни...) и васпитне мере (укор, упућивање у специјални завод...)</a:t>
            </a:r>
          </a:p>
          <a:p>
            <a:r>
              <a:rPr lang="sr-Cyrl-RS" dirty="0" smtClean="0"/>
              <a:t>Институт условне осуде – ако је неко осуђен на строги затвор до 6 месеци, на затвор до 1 године или на новчану казну</a:t>
            </a:r>
          </a:p>
          <a:p>
            <a:r>
              <a:rPr lang="sr-Cyrl-RS" dirty="0" smtClean="0"/>
              <a:t>У КЗ-у су дефинисани најважнији кривичноправни институти – умишљај, нехат, нужна одбрана</a:t>
            </a:r>
            <a:endParaRPr lang="sr-Cyrl-RS" dirty="0"/>
          </a:p>
          <a:p>
            <a:r>
              <a:rPr lang="sr-Cyrl-RS" smtClean="0"/>
              <a:t>Недостаци КЗ-а: нису регулисани иступи него је то препуштено полицији, често запрећена смртна казна</a:t>
            </a:r>
            <a:endParaRPr lang="sr-Cyrl-RS"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ГРАЂАНСКИ ПОСТУПАК</a:t>
            </a:r>
            <a:endParaRPr lang="en-US" dirty="0"/>
          </a:p>
        </p:txBody>
      </p:sp>
      <p:sp>
        <p:nvSpPr>
          <p:cNvPr id="3" name="Content Placeholder 2"/>
          <p:cNvSpPr>
            <a:spLocks noGrp="1"/>
          </p:cNvSpPr>
          <p:nvPr>
            <p:ph idx="1"/>
          </p:nvPr>
        </p:nvSpPr>
        <p:spPr/>
        <p:txBody>
          <a:bodyPr>
            <a:normAutofit fontScale="92500"/>
          </a:bodyPr>
          <a:lstStyle/>
          <a:p>
            <a:r>
              <a:rPr lang="sr-Cyrl-RS" dirty="0" smtClean="0"/>
              <a:t>Законик о судском поступку у грађанским стварима из 1929. године</a:t>
            </a:r>
          </a:p>
          <a:p>
            <a:r>
              <a:rPr lang="sr-Cyrl-RS" dirty="0" smtClean="0"/>
              <a:t>Састоји се из седам делова: судови и њихова надлежност, општа наређења о поступку, поступак пред колегијалним судовима у првом степену, поступак пред среским судовима, правни лекови, различите врсте поступака</a:t>
            </a:r>
          </a:p>
          <a:p>
            <a:r>
              <a:rPr lang="sr-Cyrl-RS" dirty="0" smtClean="0"/>
              <a:t>Начела: материјалне истине, слободног судијског уверења, обостраног саслушања, диспозиције, непосредности</a:t>
            </a:r>
          </a:p>
          <a:p>
            <a:r>
              <a:rPr lang="sr-Cyrl-RS" dirty="0" smtClean="0"/>
              <a:t>Доказна средства: исправе, сведоци, вештаци, увиђај...</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КРИВИЧНИ ПОСТУПАК</a:t>
            </a:r>
            <a:endParaRPr lang="en-US" dirty="0"/>
          </a:p>
        </p:txBody>
      </p:sp>
      <p:sp>
        <p:nvSpPr>
          <p:cNvPr id="3" name="Content Placeholder 2"/>
          <p:cNvSpPr>
            <a:spLocks noGrp="1"/>
          </p:cNvSpPr>
          <p:nvPr>
            <p:ph idx="1"/>
          </p:nvPr>
        </p:nvSpPr>
        <p:spPr/>
        <p:txBody>
          <a:bodyPr>
            <a:normAutofit/>
          </a:bodyPr>
          <a:lstStyle/>
          <a:p>
            <a:r>
              <a:rPr lang="sr-Cyrl-RS" dirty="0" smtClean="0"/>
              <a:t>Закон о судском поступку у кривичним стварима 1929. године</a:t>
            </a:r>
          </a:p>
          <a:p>
            <a:r>
              <a:rPr lang="sr-Cyrl-RS" dirty="0" smtClean="0"/>
              <a:t>Начела: официјелности, оптужно или акузаторско, законитости, тражење материјалне истине и слободне оцене доказа, јавности, усмености, непосредности</a:t>
            </a:r>
          </a:p>
          <a:p>
            <a:r>
              <a:rPr lang="sr-Cyrl-RS" dirty="0" smtClean="0"/>
              <a:t>Ток поступка: припремни поступак (извиђај и истрага) и главна расправа (извођење доказа и утврђивање чињеница)</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СУДОВИ</a:t>
            </a:r>
            <a:endParaRPr lang="en-US" dirty="0"/>
          </a:p>
        </p:txBody>
      </p:sp>
      <p:sp>
        <p:nvSpPr>
          <p:cNvPr id="3" name="Content Placeholder 2"/>
          <p:cNvSpPr>
            <a:spLocks noGrp="1"/>
          </p:cNvSpPr>
          <p:nvPr>
            <p:ph idx="1"/>
          </p:nvPr>
        </p:nvSpPr>
        <p:spPr/>
        <p:txBody>
          <a:bodyPr/>
          <a:lstStyle/>
          <a:p>
            <a:r>
              <a:rPr lang="sr-Cyrl-RS" dirty="0" smtClean="0"/>
              <a:t>Закон о судијама редовних судова 1929. године</a:t>
            </a:r>
          </a:p>
          <a:p>
            <a:r>
              <a:rPr lang="sr-Cyrl-RS" dirty="0" smtClean="0"/>
              <a:t>Редовни судови: срески, окружни, трговачки, апелациони и Касациони</a:t>
            </a:r>
          </a:p>
          <a:p>
            <a:r>
              <a:rPr lang="sr-Cyrl-RS" dirty="0" smtClean="0"/>
              <a:t>Ванредни судови: државни суд за заштиту државе, војни, верски (духовни), управни, државни суд врховне државне управе</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ДУШАНОВ ЗАКОНИК</a:t>
            </a:r>
            <a:endParaRPr lang="en-US" dirty="0"/>
          </a:p>
        </p:txBody>
      </p:sp>
      <p:sp>
        <p:nvSpPr>
          <p:cNvPr id="3" name="Content Placeholder 2"/>
          <p:cNvSpPr>
            <a:spLocks noGrp="1"/>
          </p:cNvSpPr>
          <p:nvPr>
            <p:ph idx="1"/>
          </p:nvPr>
        </p:nvSpPr>
        <p:spPr/>
        <p:txBody>
          <a:bodyPr/>
          <a:lstStyle/>
          <a:p>
            <a:r>
              <a:rPr lang="sr-Cyrl-RS" dirty="0" smtClean="0"/>
              <a:t>Разлози за доношење</a:t>
            </a:r>
          </a:p>
          <a:p>
            <a:r>
              <a:rPr lang="sr-Cyrl-RS" dirty="0" smtClean="0"/>
              <a:t>21. мај 1349. године, допуњен 1354. године</a:t>
            </a:r>
          </a:p>
          <a:p>
            <a:r>
              <a:rPr lang="sr-Cyrl-RS" dirty="0" smtClean="0"/>
              <a:t>Извори: српско обичајно право, византијско право, право из повеља и међународних уговора</a:t>
            </a:r>
          </a:p>
          <a:p>
            <a:r>
              <a:rPr lang="sr-Cyrl-RS" dirty="0" smtClean="0"/>
              <a:t>Систематика</a:t>
            </a:r>
          </a:p>
          <a:p>
            <a:r>
              <a:rPr lang="sr-Cyrl-RS" dirty="0" smtClean="0"/>
              <a:t>Преписи</a:t>
            </a:r>
          </a:p>
          <a:p>
            <a:r>
              <a:rPr lang="sr-Cyrl-RS" dirty="0" smtClean="0"/>
              <a:t>Јустинијанов закон и Скраћена синтагма</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СТАТУТИ</a:t>
            </a:r>
            <a:endParaRPr lang="en-US" dirty="0"/>
          </a:p>
        </p:txBody>
      </p:sp>
      <p:sp>
        <p:nvSpPr>
          <p:cNvPr id="3" name="Content Placeholder 2"/>
          <p:cNvSpPr>
            <a:spLocks noGrp="1"/>
          </p:cNvSpPr>
          <p:nvPr>
            <p:ph idx="1"/>
          </p:nvPr>
        </p:nvSpPr>
        <p:spPr/>
        <p:txBody>
          <a:bodyPr>
            <a:normAutofit/>
          </a:bodyPr>
          <a:lstStyle/>
          <a:p>
            <a:r>
              <a:rPr lang="sr-Cyrl-RS" dirty="0" smtClean="0"/>
              <a:t>Извори права у приморским градовима</a:t>
            </a:r>
          </a:p>
          <a:p>
            <a:r>
              <a:rPr lang="sr-Cyrl-RS" dirty="0" smtClean="0"/>
              <a:t>Садржина – одредбе о организацији власти,правима и обавезам носилаца власти, грађанском и кривичном праву, те судском поступку</a:t>
            </a:r>
          </a:p>
          <a:p>
            <a:r>
              <a:rPr lang="sr-Cyrl-RS" dirty="0" smtClean="0"/>
              <a:t>У статутима постоје сличности у погледу појединих правних решења</a:t>
            </a:r>
          </a:p>
          <a:p>
            <a:r>
              <a:rPr lang="sr-Cyrl-RS" dirty="0" smtClean="0"/>
              <a:t>Сачувани су статути Котора и Будве настали у </a:t>
            </a:r>
            <a:r>
              <a:rPr lang="en-US" dirty="0" smtClean="0"/>
              <a:t>XIV</a:t>
            </a:r>
            <a:r>
              <a:rPr lang="sr-Cyrl-RS" dirty="0" smtClean="0"/>
              <a:t> веку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ВЛАДАР И ДРЖАВНИ САБОР</a:t>
            </a:r>
            <a:endParaRPr lang="en-US" dirty="0"/>
          </a:p>
        </p:txBody>
      </p:sp>
      <p:sp>
        <p:nvSpPr>
          <p:cNvPr id="3" name="Content Placeholder 2"/>
          <p:cNvSpPr>
            <a:spLocks noGrp="1"/>
          </p:cNvSpPr>
          <p:nvPr>
            <p:ph idx="1"/>
          </p:nvPr>
        </p:nvSpPr>
        <p:spPr/>
        <p:txBody>
          <a:bodyPr>
            <a:normAutofit/>
          </a:bodyPr>
          <a:lstStyle/>
          <a:p>
            <a:r>
              <a:rPr lang="sr-Cyrl-RS" dirty="0" smtClean="0"/>
              <a:t>Титуле – велики жупан, краљ, цар, деспот</a:t>
            </a:r>
          </a:p>
          <a:p>
            <a:r>
              <a:rPr lang="sr-Cyrl-RS" dirty="0" smtClean="0"/>
              <a:t>Наслеђивање престола – начела сениората и примогенитуре</a:t>
            </a:r>
          </a:p>
          <a:p>
            <a:r>
              <a:rPr lang="sr-Cyrl-RS" dirty="0" smtClean="0"/>
              <a:t>Функције владара – војна, судска, управна, законодавна</a:t>
            </a:r>
          </a:p>
          <a:p>
            <a:r>
              <a:rPr lang="sr-Cyrl-RS" dirty="0" smtClean="0"/>
              <a:t>Пореко државног сабора од плменских скупова</a:t>
            </a:r>
          </a:p>
          <a:p>
            <a:r>
              <a:rPr lang="sr-Cyrl-RS" dirty="0" smtClean="0"/>
              <a:t>Састав</a:t>
            </a:r>
          </a:p>
          <a:p>
            <a:r>
              <a:rPr lang="sr-Cyrl-RS" dirty="0" smtClean="0"/>
              <a:t>Надлежности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СТАТУСНО ПРАВО</a:t>
            </a:r>
            <a:endParaRPr lang="en-US" dirty="0"/>
          </a:p>
        </p:txBody>
      </p:sp>
      <p:sp>
        <p:nvSpPr>
          <p:cNvPr id="3" name="Content Placeholder 2"/>
          <p:cNvSpPr>
            <a:spLocks noGrp="1"/>
          </p:cNvSpPr>
          <p:nvPr>
            <p:ph idx="1"/>
          </p:nvPr>
        </p:nvSpPr>
        <p:spPr/>
        <p:txBody>
          <a:bodyPr/>
          <a:lstStyle/>
          <a:p>
            <a:r>
              <a:rPr lang="sr-Cyrl-RS" dirty="0" smtClean="0"/>
              <a:t>Властела </a:t>
            </a:r>
          </a:p>
          <a:p>
            <a:r>
              <a:rPr lang="sr-Cyrl-RS" dirty="0" smtClean="0"/>
              <a:t>Свештенство</a:t>
            </a:r>
          </a:p>
          <a:p>
            <a:r>
              <a:rPr lang="sr-Cyrl-RS" dirty="0" smtClean="0"/>
              <a:t>Себри – меропси, власи, занатлије, сокалници, отроци</a:t>
            </a:r>
          </a:p>
          <a:p>
            <a:r>
              <a:rPr lang="sr-Cyrl-RS" dirty="0" smtClean="0"/>
              <a:t>Грађани</a:t>
            </a:r>
          </a:p>
          <a:p>
            <a:r>
              <a:rPr lang="sr-Cyrl-RS" dirty="0" smtClean="0"/>
              <a:t>Странци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848</TotalTime>
  <Words>3103</Words>
  <Application>Microsoft Office PowerPoint</Application>
  <PresentationFormat>On-screen Show (4:3)</PresentationFormat>
  <Paragraphs>325</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Opulent</vt:lpstr>
      <vt:lpstr>НАЦИОНАЛНА ПРАВНА ИСТОРИЈА</vt:lpstr>
      <vt:lpstr>ОБИЧАЈНО ПРАВО</vt:lpstr>
      <vt:lpstr>ПОВЕЉЕ</vt:lpstr>
      <vt:lpstr>МЕЂУНАРОДНИ УГОВОРИ</vt:lpstr>
      <vt:lpstr>ЗАКОНОПРАВИЛО</vt:lpstr>
      <vt:lpstr>ДУШАНОВ ЗАКОНИК</vt:lpstr>
      <vt:lpstr>СТАТУТИ</vt:lpstr>
      <vt:lpstr>ВЛАДАР И ДРЖАВНИ САБОР</vt:lpstr>
      <vt:lpstr>СТАТУСНО ПРАВО</vt:lpstr>
      <vt:lpstr>ПОЛОЖАЈ ЛИЦА У ПРАВНОМ ПОРЕТКУ</vt:lpstr>
      <vt:lpstr>СТВАРНО ПРАВО</vt:lpstr>
      <vt:lpstr>ОБЛИГАЦИОНО ПРАВО</vt:lpstr>
      <vt:lpstr>БРАЧНО И ПОРОДИЧНО ПРАВО</vt:lpstr>
      <vt:lpstr>НАСЛЕДНО ПРАВО</vt:lpstr>
      <vt:lpstr>КРИВИЧНО ПРАВО</vt:lpstr>
      <vt:lpstr>КРИВИЧНА ДЕЛА ПРОТИВ ДРЖАВНОГ УРЕЂЕЊА И ПОРЕТКА</vt:lpstr>
      <vt:lpstr>КРИВИЧНА ДЕЛА ПРОТИВ ВЕРЕ</vt:lpstr>
      <vt:lpstr>КРИВИЧНА ДЕЛА ПРОТИВ СУДСТВА</vt:lpstr>
      <vt:lpstr>КРИВИЧНА ДЕЛА ПРОТИВ ЛИЧНОСТИ</vt:lpstr>
      <vt:lpstr>КРИВИЧНА ДЕЛА ПРОТИВ ИМОВИНЕ</vt:lpstr>
      <vt:lpstr>СУДОВИ</vt:lpstr>
      <vt:lpstr>СУДСКИ ПОСТУПАК</vt:lpstr>
      <vt:lpstr>ИЗВОРИ ПРАВА У  СРЕДЊОВЕКОВНОЈ БОСНИ</vt:lpstr>
      <vt:lpstr>ЦРКВА БОСАНСКА</vt:lpstr>
      <vt:lpstr>ДРЖАВНА ОРГАНИЗАЦИЈА</vt:lpstr>
      <vt:lpstr>СТАТУСНО ПРАВО</vt:lpstr>
      <vt:lpstr>ГРАЂАНСКО ПРАВО</vt:lpstr>
      <vt:lpstr>КРИВИЧНО ПРАВО</vt:lpstr>
      <vt:lpstr>ПРОЦЕСНО ПРАВО</vt:lpstr>
      <vt:lpstr>ПРАВО У ПРВОМ СРПСКОМ УСТАНКУ</vt:lpstr>
      <vt:lpstr>УСТАВНО ПИТАЊЕ ЗА ВРЕМЕ ПРВОГ СРПСКОГ УСТАНКА</vt:lpstr>
      <vt:lpstr>УСТАВ ИЗ 1835. ГОДИНЕ</vt:lpstr>
      <vt:lpstr>УСТАВ ИЗ 1838. ГОДИНЕ</vt:lpstr>
      <vt:lpstr>УСТАВНО ЗАКОНОДАВСТВО  КНЕЗА МИХАИЛА</vt:lpstr>
      <vt:lpstr>УСТАВ ИЗ 1869. ГОДИНЕ</vt:lpstr>
      <vt:lpstr>УСТАВ ИЗ 1888. ГОДИНЕ</vt:lpstr>
      <vt:lpstr>УСТАВ ИЗ 1901. ГОДИНЕ</vt:lpstr>
      <vt:lpstr>УСТАВ ИЗ 1903. ГОДИНЕ</vt:lpstr>
      <vt:lpstr>НАСТАНАК ГРАЂАНСКОГ ЗАКОНИКА</vt:lpstr>
      <vt:lpstr>СТВАРНО ПРАВО</vt:lpstr>
      <vt:lpstr>ОБЛИГАЦИОНО ПРАВО</vt:lpstr>
      <vt:lpstr>БРАЧНО ПРАВО</vt:lpstr>
      <vt:lpstr>ПОРОДИЧНО ПРАВО</vt:lpstr>
      <vt:lpstr>НАСЛЕДНО ПРАВО</vt:lpstr>
      <vt:lpstr>КРИВИЧНИ ЗАКОНИК  ИЗ 1860. ГОДИНЕ</vt:lpstr>
      <vt:lpstr>ОПШТИ ИМОВИНСКИ ЗАКОНИК</vt:lpstr>
      <vt:lpstr>УСТАВ ИЗ 1921. ГОДИНЕ</vt:lpstr>
      <vt:lpstr>УСТАВ ИЗ 1931. ГОДИНЕ</vt:lpstr>
      <vt:lpstr>ШЕСТ ПРАВНИХ ПОДРУЧЈА И СТВАРАЊЕ ЈЕДИНСТВЕНОГ ПРАВА У КРАЉЕВИНИ СХС</vt:lpstr>
      <vt:lpstr>РАД НА ЈЕДИНСТВЕНОМ ГРАЂАНСКОМ ЗАКОНИКУ</vt:lpstr>
      <vt:lpstr>ЗЕМЉИШНОКЊИЖНО ПРАВО</vt:lpstr>
      <vt:lpstr>КРИВИЧНО ПРАВО</vt:lpstr>
      <vt:lpstr>ГРАЂАНСКИ ПОСТУПАК</vt:lpstr>
      <vt:lpstr>КРИВИЧНИ ПОСТУПАК</vt:lpstr>
      <vt:lpstr>СУДОВИ</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НАЦИОНАЛНА ПРАВНА ИСТОРИЈА</dc:title>
  <dc:creator>Korisnik</dc:creator>
  <cp:lastModifiedBy>Korisnik</cp:lastModifiedBy>
  <cp:revision>98</cp:revision>
  <dcterms:created xsi:type="dcterms:W3CDTF">2006-08-16T00:00:00Z</dcterms:created>
  <dcterms:modified xsi:type="dcterms:W3CDTF">2018-12-19T11:19:31Z</dcterms:modified>
</cp:coreProperties>
</file>